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7D0DC3-EE9C-45D8-962E-32F1093F13EE}">
  <a:tblStyle styleId="{147D0DC3-EE9C-45D8-962E-32F1093F13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7314efc83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7314efc83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map generation algorithm, we ultimately decided on using an aerial stitching algorithm approach that utilizes Scale Invariant Feature Transform (or SIFT) for the keypoint detection and Fast Library for Approximate Nearest Neighbors (or </a:t>
            </a:r>
            <a:r>
              <a:rPr lang="en">
                <a:solidFill>
                  <a:schemeClr val="dk1"/>
                </a:solidFill>
              </a:rPr>
              <a:t>FLANN</a:t>
            </a:r>
            <a:r>
              <a:rPr lang="en"/>
              <a:t>) for the feature matching, both of which are used in our ATR algorithm as well. Our choice to use these two methods mostly came from the them having the best documentation and easiest </a:t>
            </a:r>
            <a:r>
              <a:rPr lang="en"/>
              <a:t>implementation of our options. Both of these functions are readily available in OpenCV. To transform these images onto one another, the algorithm uses a homography matrix. Lastly, it utilizes a process called RANSAC to remove outliers and find a good set of matches. The flowchart on the left provides a general overview of our code and its structure/flow.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that we have a working algorithm, what do we need to input into it to have a good result? The best results come from sets of images that are undistorted, have high overlap between each subsequent image, and are shot from a view that is as vertical as possible. Another possible caveat is that the images may need to be resized to reduce computation times as we continue to stitch images together. As such we had two scripts, one to undistort (which was mentioned in the previous slides) and one to resize the image if needed. However, in our case, the resize step was no longer needed as our images were already of fairly small resolution. Due to technical limitations we decided on manually choosing the images that would be fed into the algorithm rather than to write a script that would automatically detect these images based on our requirements..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7314efc83_2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7314efc83_2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7314efc83_2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7314efc83_2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running the camera calibration algorithm on the training images, a camera calibration matrix was obtained as shown in the rightmost image on the slide, where the non-zero entries 1-4 correspond to the x component of the focal length, y component of the focal length, x-component of the optic center, and y-component of the optic center all in pixels. This calibration matrix will be hardcoded and used to remove distortion from all images of the AOI. An example of an application of this transformation matrix to a test image containing a candidate target is depicted in this slide. As shown, the transformation matrix eliminates the distortion curvature in the field lines by transforming into approximately straight field lines. While this transformation matrix has largely been effective at eliminating distortion in field images, it’s currently coming at the consequence of incidental modification in the image dimensions which is altering the aspect ratio. Moreover, some of the features in the test images that have been undistorted have been eliminated from view when the images have been resized. Interestingly, this has not happened for all of the images, and so the team is currently trying to troubleshoot this feature omission to ensure that all features are viewable after the images have been undistorted. It is possible that this limitation is associated with a small number of chessboard training images, and potentially, a lack of robustness in the orientations of the chessboards captured in the image that were used to calibrate the camera. Currently, it has been tested that this transformation matrix improves the accuracy of the image stitching algorithm being used for map generation, although there are still gaps in test maps that have been generated which will need to be accounted for. Moving forward, the team will continue to refine the calibration algorithm with a goal of eliminating distortion, while also preserving the aspect ratio and image dimensions of the test images. Additionally, the effect that this undistortion has on the target recognition and GPS calculation accuracy is still benign tested. Finish with new calibration parameters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7314efc83_2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7314efc83_2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7314efc83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7314efc83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Summarize errors that prevented system from obtaining identifications, GPS coordinates, and published map during flyoff (connection issue between Pixhawk and Raspberry Pi via USB cable) and potential issues that may have arisen if </a:t>
            </a:r>
            <a:r>
              <a:rPr lang="en"/>
              <a:t>the</a:t>
            </a:r>
            <a:r>
              <a:rPr lang="en"/>
              <a:t> connection was reliable given that we were not able to test our software system prior to the </a:t>
            </a:r>
            <a:r>
              <a:rPr lang="en"/>
              <a:t>fly off</a:t>
            </a:r>
            <a:r>
              <a:rPr lang="en"/>
              <a:t>. Mention that the ASE team </a:t>
            </a:r>
            <a:r>
              <a:rPr lang="en"/>
              <a:t>fried</a:t>
            </a:r>
            <a:r>
              <a:rPr lang="en"/>
              <a:t> one of their servos and other telemetry device preventing our team from being able to run additional flight test to debug and refine our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will discuss simulated results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7314efc83_2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7314efc83_2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7314efc83_2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7314efc83_2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7314efc83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7314efc83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Preston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735f95a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735f95a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was mentioned before, we were unfortunately not able to receive footage or image frames from our final flight. However, we were still able to use a video of a previously recorded flight to simulate what we would be getting. </a:t>
            </a:r>
            <a:r>
              <a:rPr lang="en">
                <a:solidFill>
                  <a:schemeClr val="dk1"/>
                </a:solidFill>
              </a:rPr>
              <a:t>Our initial plan for this step would have been to have it the map generation script run automatically as images were being taken in in flight, but due to technical limitations we ultimately decided to only take the images during the flight and once the plane lands, we would take the images taken from the Pi and have a person on the ground to manually select images and feed into the algorithm. The images shown on this slide are also hand picked from a set of frames, so our expected results would have looked very similar. </a:t>
            </a:r>
            <a:r>
              <a:rPr lang="en"/>
              <a:t>Because we opted to perform this step manually as opposed to autonomously, these results are very similar to what we might have expected if we had gotten footage. Using the video, we were able to pass sets of images and return 2 maps that we believe show our best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map shown on the right displays a large amount of the field including some of the treeline and the runway. However, this result doesn’t quite display all of the tarps and targets from that day. The second map, shown at the bottom, displays a much more straight shot of the field. In this case, the map displays all 5 candidate targets (3 tarps, 1 smiley, 1 Frowny), while cutting out some other details such as the runway. It covers the entirety of the field lengthwise, but is missing some details in the periphery.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we’ll talk about how we overlay the gps coordinates onto the map(s),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7314efc83_2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7314efc83_2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7314efc8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7314efc8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7314efc83_2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7314efc83_2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bd33b45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bd33b45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bd180dd6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bd180dd6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we were a sub-team brought onto the main project of building an aircraft, we still need to feel comfortable asking for certain things from the ASE team. This was difficult because they had their own schedule already planned out, but we needed to ask for a day devoted to testing our own software.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7314efc8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7314efc8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7314efc8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7314efc8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7314efc8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7314efc8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7314efc83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7314efc83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Preston/Rohan</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rgbClr val="595959"/>
              </a:buClr>
              <a:buSzPts val="1800"/>
              <a:buAutoNum type="arabicParenR"/>
            </a:pPr>
            <a:r>
              <a:rPr lang="en" sz="1800">
                <a:solidFill>
                  <a:srgbClr val="595959"/>
                </a:solidFill>
              </a:rPr>
              <a:t>Prototype 1: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Architecture</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Input </a:t>
            </a:r>
            <a:endParaRPr sz="14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Main Objective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Prototype Goals </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Code should accept video/live feed as an input. The code should be able to go through the video and treat each frame as an image. This can be done with an infinite loop. </a:t>
            </a:r>
            <a:endParaRPr sz="1400">
              <a:solidFill>
                <a:srgbClr val="595959"/>
              </a:solidFill>
            </a:endParaRPr>
          </a:p>
          <a:p>
            <a:pPr indent="-317500" lvl="2" marL="1371600" rtl="0" algn="l">
              <a:lnSpc>
                <a:spcPct val="115000"/>
              </a:lnSpc>
              <a:spcBef>
                <a:spcPts val="0"/>
              </a:spcBef>
              <a:spcAft>
                <a:spcPts val="0"/>
              </a:spcAft>
              <a:buClr>
                <a:srgbClr val="595959"/>
              </a:buClr>
              <a:buSzPts val="1400"/>
              <a:buChar char="-"/>
            </a:pPr>
            <a:r>
              <a:rPr lang="en" sz="1400">
                <a:solidFill>
                  <a:srgbClr val="595959"/>
                </a:solidFill>
              </a:rPr>
              <a:t>https://www.topcoder.com/thrive/articles/python-for-image-recognition-opencv</a:t>
            </a:r>
            <a:endParaRPr sz="1400">
              <a:solidFill>
                <a:srgbClr val="59595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7314efc8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7314efc8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Nicholas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bd180dd6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bd180dd6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735f95ab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735f95ab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7314efc83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7314efc83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Justin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7314efc83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7314efc83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73000"/>
          </a:blip>
          <a:stretch>
            <a:fillRect/>
          </a:stretch>
        </p:blipFill>
        <p:spPr>
          <a:xfrm>
            <a:off x="0" y="1367"/>
            <a:ext cx="9143999" cy="5140765"/>
          </a:xfrm>
          <a:prstGeom prst="rect">
            <a:avLst/>
          </a:prstGeom>
          <a:noFill/>
          <a:ln>
            <a:noFill/>
          </a:ln>
        </p:spPr>
      </p:pic>
      <p:sp>
        <p:nvSpPr>
          <p:cNvPr id="55" name="Google Shape;55;p13"/>
          <p:cNvSpPr txBox="1"/>
          <p:nvPr/>
        </p:nvSpPr>
        <p:spPr>
          <a:xfrm>
            <a:off x="311700" y="2877625"/>
            <a:ext cx="8520600" cy="15279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ctr">
              <a:spcBef>
                <a:spcPts val="0"/>
              </a:spcBef>
              <a:spcAft>
                <a:spcPts val="0"/>
              </a:spcAft>
              <a:buNone/>
            </a:pPr>
            <a:r>
              <a:rPr b="1" lang="en" sz="3514">
                <a:solidFill>
                  <a:srgbClr val="000000"/>
                </a:solidFill>
              </a:rPr>
              <a:t>Target Acquired</a:t>
            </a:r>
            <a:endParaRPr b="1" sz="3514">
              <a:solidFill>
                <a:srgbClr val="000000"/>
              </a:solidFill>
            </a:endParaRPr>
          </a:p>
          <a:p>
            <a:pPr indent="0" lvl="0" marL="0" rtl="0" algn="ctr">
              <a:spcBef>
                <a:spcPts val="0"/>
              </a:spcBef>
              <a:spcAft>
                <a:spcPts val="0"/>
              </a:spcAft>
              <a:buNone/>
            </a:pPr>
            <a:r>
              <a:t/>
            </a:r>
            <a:endParaRPr b="1" sz="2800">
              <a:solidFill>
                <a:srgbClr val="000000"/>
              </a:solidFill>
            </a:endParaRPr>
          </a:p>
          <a:p>
            <a:pPr indent="0" lvl="0" marL="0" rtl="0" algn="ctr">
              <a:spcBef>
                <a:spcPts val="0"/>
              </a:spcBef>
              <a:spcAft>
                <a:spcPts val="0"/>
              </a:spcAft>
              <a:buNone/>
            </a:pPr>
            <a:r>
              <a:t/>
            </a:r>
            <a:endParaRPr b="1" sz="2800">
              <a:solidFill>
                <a:srgbClr val="000000"/>
              </a:solidFill>
            </a:endParaRPr>
          </a:p>
          <a:p>
            <a:pPr indent="0" lvl="0" marL="0" rtl="0" algn="ctr">
              <a:spcBef>
                <a:spcPts val="0"/>
              </a:spcBef>
              <a:spcAft>
                <a:spcPts val="0"/>
              </a:spcAft>
              <a:buNone/>
            </a:pPr>
            <a:r>
              <a:rPr b="1" lang="en" sz="2605">
                <a:solidFill>
                  <a:srgbClr val="000000"/>
                </a:solidFill>
              </a:rPr>
              <a:t>Justin Campbell, Nicholas Aufiero, Preston Hart, Ryan Ylagan, Rohan Wariyar</a:t>
            </a:r>
            <a:endParaRPr b="1" sz="2605">
              <a:solidFill>
                <a:srgbClr val="000000"/>
              </a:solidFill>
            </a:endParaRPr>
          </a:p>
          <a:p>
            <a:pPr indent="0" lvl="0" marL="0" rtl="0" algn="ctr">
              <a:spcBef>
                <a:spcPts val="0"/>
              </a:spcBef>
              <a:spcAft>
                <a:spcPts val="0"/>
              </a:spcAft>
              <a:buNone/>
            </a:pPr>
            <a:r>
              <a:t/>
            </a:r>
            <a:endParaRPr sz="2800">
              <a:solidFill>
                <a:srgbClr val="595959"/>
              </a:solidFill>
            </a:endParaRPr>
          </a:p>
        </p:txBody>
      </p:sp>
      <p:sp>
        <p:nvSpPr>
          <p:cNvPr id="56" name="Google Shape;56;p13"/>
          <p:cNvSpPr txBox="1"/>
          <p:nvPr/>
        </p:nvSpPr>
        <p:spPr>
          <a:xfrm>
            <a:off x="311700" y="1076475"/>
            <a:ext cx="8520600" cy="11505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sz="5200"/>
              <a:t>Final Presentation</a:t>
            </a:r>
            <a:endParaRPr b="1" sz="52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2"/>
          <p:cNvPicPr preferRelativeResize="0"/>
          <p:nvPr/>
        </p:nvPicPr>
        <p:blipFill>
          <a:blip r:embed="rId3">
            <a:alphaModFix amt="39000"/>
          </a:blip>
          <a:stretch>
            <a:fillRect/>
          </a:stretch>
        </p:blipFill>
        <p:spPr>
          <a:xfrm>
            <a:off x="4614075" y="-2950"/>
            <a:ext cx="4529925" cy="5140751"/>
          </a:xfrm>
          <a:prstGeom prst="rect">
            <a:avLst/>
          </a:prstGeom>
          <a:noFill/>
          <a:ln>
            <a:noFill/>
          </a:ln>
        </p:spPr>
      </p:pic>
      <p:sp>
        <p:nvSpPr>
          <p:cNvPr id="168" name="Google Shape;168;p22"/>
          <p:cNvSpPr txBox="1"/>
          <p:nvPr>
            <p:ph type="title"/>
          </p:nvPr>
        </p:nvSpPr>
        <p:spPr>
          <a:xfrm>
            <a:off x="119125" y="178850"/>
            <a:ext cx="430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Map Generation Algorithm</a:t>
            </a:r>
            <a:endParaRPr b="1"/>
          </a:p>
        </p:txBody>
      </p:sp>
      <p:pic>
        <p:nvPicPr>
          <p:cNvPr id="169" name="Google Shape;169;p22"/>
          <p:cNvPicPr preferRelativeResize="0"/>
          <p:nvPr/>
        </p:nvPicPr>
        <p:blipFill>
          <a:blip r:embed="rId4">
            <a:alphaModFix/>
          </a:blip>
          <a:stretch>
            <a:fillRect/>
          </a:stretch>
        </p:blipFill>
        <p:spPr>
          <a:xfrm>
            <a:off x="119125" y="751550"/>
            <a:ext cx="2047325" cy="2790250"/>
          </a:xfrm>
          <a:prstGeom prst="rect">
            <a:avLst/>
          </a:prstGeom>
          <a:noFill/>
          <a:ln>
            <a:noFill/>
          </a:ln>
        </p:spPr>
      </p:pic>
      <p:sp>
        <p:nvSpPr>
          <p:cNvPr id="170" name="Google Shape;170;p22"/>
          <p:cNvSpPr txBox="1"/>
          <p:nvPr/>
        </p:nvSpPr>
        <p:spPr>
          <a:xfrm>
            <a:off x="3356800" y="1183400"/>
            <a:ext cx="54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1" name="Google Shape;171;p22"/>
          <p:cNvSpPr txBox="1"/>
          <p:nvPr/>
        </p:nvSpPr>
        <p:spPr>
          <a:xfrm>
            <a:off x="1113325" y="3647600"/>
            <a:ext cx="2313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Figure: Flow Chart/Block Diagram for our Aerial Image Stitching algorithm and example output</a:t>
            </a:r>
            <a:endParaRPr sz="1000"/>
          </a:p>
        </p:txBody>
      </p:sp>
      <p:sp>
        <p:nvSpPr>
          <p:cNvPr id="172" name="Google Shape;172;p22"/>
          <p:cNvSpPr txBox="1"/>
          <p:nvPr/>
        </p:nvSpPr>
        <p:spPr>
          <a:xfrm>
            <a:off x="4614038" y="120025"/>
            <a:ext cx="45300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What type of map generation did we ultimately settle upon?</a:t>
            </a:r>
            <a:endParaRPr b="1" sz="1600"/>
          </a:p>
          <a:p>
            <a:pPr indent="0" lvl="0" marL="0" rtl="0" algn="l">
              <a:spcBef>
                <a:spcPts val="0"/>
              </a:spcBef>
              <a:spcAft>
                <a:spcPts val="0"/>
              </a:spcAft>
              <a:buNone/>
            </a:pPr>
            <a:r>
              <a:t/>
            </a:r>
            <a:endParaRPr b="1" sz="1600"/>
          </a:p>
          <a:p>
            <a:pPr indent="-317500" lvl="0" marL="457200" rtl="0" algn="l">
              <a:spcBef>
                <a:spcPts val="0"/>
              </a:spcBef>
              <a:spcAft>
                <a:spcPts val="0"/>
              </a:spcAft>
              <a:buSzPts val="1400"/>
              <a:buChar char="●"/>
            </a:pPr>
            <a:r>
              <a:rPr lang="en"/>
              <a:t>We chose to use an aerial image stitching algorithm that utilizes:</a:t>
            </a:r>
            <a:endParaRPr/>
          </a:p>
          <a:p>
            <a:pPr indent="-317500" lvl="1" marL="914400" rtl="0" algn="l">
              <a:spcBef>
                <a:spcPts val="0"/>
              </a:spcBef>
              <a:spcAft>
                <a:spcPts val="0"/>
              </a:spcAft>
              <a:buSzPts val="1400"/>
              <a:buChar char="○"/>
            </a:pPr>
            <a:r>
              <a:rPr lang="en"/>
              <a:t>SIFT feature </a:t>
            </a:r>
            <a:r>
              <a:rPr lang="en"/>
              <a:t>detection and FLANN feature matching</a:t>
            </a:r>
            <a:endParaRPr/>
          </a:p>
          <a:p>
            <a:pPr indent="-317500" lvl="1" marL="914400" rtl="0" algn="l">
              <a:spcBef>
                <a:spcPts val="0"/>
              </a:spcBef>
              <a:spcAft>
                <a:spcPts val="0"/>
              </a:spcAft>
              <a:buSzPts val="1400"/>
              <a:buChar char="○"/>
            </a:pPr>
            <a:r>
              <a:rPr lang="en"/>
              <a:t>Homography transformation to match the images </a:t>
            </a:r>
            <a:endParaRPr/>
          </a:p>
          <a:p>
            <a:pPr indent="-317500" lvl="1" marL="914400" rtl="0" algn="l">
              <a:spcBef>
                <a:spcPts val="0"/>
              </a:spcBef>
              <a:spcAft>
                <a:spcPts val="0"/>
              </a:spcAft>
              <a:buSzPts val="1400"/>
              <a:buChar char="○"/>
            </a:pPr>
            <a:r>
              <a:rPr lang="en"/>
              <a:t>RANSAC to remove outliers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solidFill>
                  <a:schemeClr val="dk1"/>
                </a:solidFill>
              </a:rPr>
              <a:t>What kind of input does this algorithm require?</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For the best results, our algorithm requires images to:</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Be undistorted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Have decently high overlap between images (60-70%+)</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Fairly vertical as to not cause too much perspective warping</a:t>
            </a:r>
            <a:endParaRPr>
              <a:solidFill>
                <a:schemeClr val="dk1"/>
              </a:solidFill>
            </a:endParaRPr>
          </a:p>
        </p:txBody>
      </p:sp>
      <p:sp>
        <p:nvSpPr>
          <p:cNvPr id="173" name="Google Shape;173;p22"/>
          <p:cNvSpPr txBox="1"/>
          <p:nvPr/>
        </p:nvSpPr>
        <p:spPr>
          <a:xfrm>
            <a:off x="8245275" y="4743300"/>
            <a:ext cx="89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(Ryan)</a:t>
            </a:r>
            <a:endParaRPr/>
          </a:p>
        </p:txBody>
      </p:sp>
      <p:pic>
        <p:nvPicPr>
          <p:cNvPr id="174" name="Google Shape;174;p22"/>
          <p:cNvPicPr preferRelativeResize="0"/>
          <p:nvPr/>
        </p:nvPicPr>
        <p:blipFill>
          <a:blip r:embed="rId5">
            <a:alphaModFix/>
          </a:blip>
          <a:stretch>
            <a:fillRect/>
          </a:stretch>
        </p:blipFill>
        <p:spPr>
          <a:xfrm>
            <a:off x="2459425" y="1068363"/>
            <a:ext cx="2012825" cy="226241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11700" y="46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Identification and GPS Coordinate Overlay Algorithm</a:t>
            </a:r>
            <a:endParaRPr b="1"/>
          </a:p>
        </p:txBody>
      </p:sp>
      <p:pic>
        <p:nvPicPr>
          <p:cNvPr id="180" name="Google Shape;180;p23"/>
          <p:cNvPicPr preferRelativeResize="0"/>
          <p:nvPr/>
        </p:nvPicPr>
        <p:blipFill>
          <a:blip r:embed="rId3">
            <a:alphaModFix/>
          </a:blip>
          <a:stretch>
            <a:fillRect/>
          </a:stretch>
        </p:blipFill>
        <p:spPr>
          <a:xfrm>
            <a:off x="3298675" y="701287"/>
            <a:ext cx="2546649" cy="3991024"/>
          </a:xfrm>
          <a:prstGeom prst="rect">
            <a:avLst/>
          </a:prstGeom>
          <a:noFill/>
          <a:ln>
            <a:noFill/>
          </a:ln>
        </p:spPr>
      </p:pic>
      <p:sp>
        <p:nvSpPr>
          <p:cNvPr id="181" name="Google Shape;181;p23"/>
          <p:cNvSpPr txBox="1"/>
          <p:nvPr/>
        </p:nvSpPr>
        <p:spPr>
          <a:xfrm>
            <a:off x="4115925" y="3531050"/>
            <a:ext cx="40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Yes</a:t>
            </a:r>
            <a:endParaRPr sz="1000"/>
          </a:p>
        </p:txBody>
      </p:sp>
      <p:sp>
        <p:nvSpPr>
          <p:cNvPr id="182" name="Google Shape;182;p23"/>
          <p:cNvSpPr txBox="1"/>
          <p:nvPr/>
        </p:nvSpPr>
        <p:spPr>
          <a:xfrm>
            <a:off x="4045050" y="4058375"/>
            <a:ext cx="32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a:t>
            </a:r>
            <a:endParaRPr sz="900"/>
          </a:p>
        </p:txBody>
      </p:sp>
      <p:sp>
        <p:nvSpPr>
          <p:cNvPr id="183" name="Google Shape;183;p23"/>
          <p:cNvSpPr txBox="1"/>
          <p:nvPr/>
        </p:nvSpPr>
        <p:spPr>
          <a:xfrm>
            <a:off x="7632000" y="4743300"/>
            <a:ext cx="151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(Justin)</a:t>
            </a:r>
            <a:endParaRPr/>
          </a:p>
        </p:txBody>
      </p:sp>
      <p:sp>
        <p:nvSpPr>
          <p:cNvPr id="184" name="Google Shape;184;p23"/>
          <p:cNvSpPr txBox="1"/>
          <p:nvPr/>
        </p:nvSpPr>
        <p:spPr>
          <a:xfrm>
            <a:off x="4691650" y="3933225"/>
            <a:ext cx="40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Yes</a:t>
            </a:r>
            <a:endParaRPr sz="1000"/>
          </a:p>
        </p:txBody>
      </p:sp>
      <p:cxnSp>
        <p:nvCxnSpPr>
          <p:cNvPr id="185" name="Google Shape;185;p23"/>
          <p:cNvCxnSpPr/>
          <p:nvPr/>
        </p:nvCxnSpPr>
        <p:spPr>
          <a:xfrm flipH="1" rot="-5400000">
            <a:off x="5429150" y="3905675"/>
            <a:ext cx="915600" cy="6507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86" name="Google Shape;186;p23"/>
          <p:cNvCxnSpPr/>
          <p:nvPr/>
        </p:nvCxnSpPr>
        <p:spPr>
          <a:xfrm flipH="1">
            <a:off x="3217350" y="4693975"/>
            <a:ext cx="3005700" cy="105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87" name="Google Shape;187;p23"/>
          <p:cNvCxnSpPr/>
          <p:nvPr/>
        </p:nvCxnSpPr>
        <p:spPr>
          <a:xfrm rot="-5400000">
            <a:off x="2870825" y="4156925"/>
            <a:ext cx="888900" cy="1746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88" name="Google Shape;188;p23"/>
          <p:cNvSpPr txBox="1"/>
          <p:nvPr/>
        </p:nvSpPr>
        <p:spPr>
          <a:xfrm>
            <a:off x="5561600" y="3610125"/>
            <a:ext cx="32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2" name="Shape 192"/>
        <p:cNvGrpSpPr/>
        <p:nvPr/>
      </p:nvGrpSpPr>
      <p:grpSpPr>
        <a:xfrm>
          <a:off x="0" y="0"/>
          <a:ext cx="0" cy="0"/>
          <a:chOff x="0" y="0"/>
          <a:chExt cx="0" cy="0"/>
        </a:xfrm>
      </p:grpSpPr>
      <p:sp>
        <p:nvSpPr>
          <p:cNvPr id="193" name="Google Shape;193;p24"/>
          <p:cNvSpPr txBox="1"/>
          <p:nvPr>
            <p:ph type="title"/>
          </p:nvPr>
        </p:nvSpPr>
        <p:spPr>
          <a:xfrm>
            <a:off x="235500" y="64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Camera Calibration Results</a:t>
            </a:r>
            <a:endParaRPr b="1"/>
          </a:p>
        </p:txBody>
      </p:sp>
      <p:sp>
        <p:nvSpPr>
          <p:cNvPr id="194" name="Google Shape;194;p24"/>
          <p:cNvSpPr txBox="1"/>
          <p:nvPr/>
        </p:nvSpPr>
        <p:spPr>
          <a:xfrm>
            <a:off x="7603175" y="4743300"/>
            <a:ext cx="154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(Justin)</a:t>
            </a:r>
            <a:endParaRPr/>
          </a:p>
        </p:txBody>
      </p:sp>
      <p:pic>
        <p:nvPicPr>
          <p:cNvPr id="195" name="Google Shape;195;p24"/>
          <p:cNvPicPr preferRelativeResize="0"/>
          <p:nvPr/>
        </p:nvPicPr>
        <p:blipFill>
          <a:blip r:embed="rId3">
            <a:alphaModFix/>
          </a:blip>
          <a:stretch>
            <a:fillRect/>
          </a:stretch>
        </p:blipFill>
        <p:spPr>
          <a:xfrm>
            <a:off x="287025" y="1282000"/>
            <a:ext cx="1218406" cy="860725"/>
          </a:xfrm>
          <a:prstGeom prst="rect">
            <a:avLst/>
          </a:prstGeom>
          <a:noFill/>
          <a:ln>
            <a:noFill/>
          </a:ln>
        </p:spPr>
      </p:pic>
      <p:pic>
        <p:nvPicPr>
          <p:cNvPr id="196" name="Google Shape;196;p24"/>
          <p:cNvPicPr preferRelativeResize="0"/>
          <p:nvPr/>
        </p:nvPicPr>
        <p:blipFill>
          <a:blip r:embed="rId4">
            <a:alphaModFix/>
          </a:blip>
          <a:stretch>
            <a:fillRect/>
          </a:stretch>
        </p:blipFill>
        <p:spPr>
          <a:xfrm>
            <a:off x="2056400" y="2720850"/>
            <a:ext cx="2669100" cy="947100"/>
          </a:xfrm>
          <a:prstGeom prst="rect">
            <a:avLst/>
          </a:prstGeom>
          <a:noFill/>
          <a:ln>
            <a:noFill/>
          </a:ln>
        </p:spPr>
      </p:pic>
      <p:sp>
        <p:nvSpPr>
          <p:cNvPr id="197" name="Google Shape;197;p24"/>
          <p:cNvSpPr txBox="1"/>
          <p:nvPr/>
        </p:nvSpPr>
        <p:spPr>
          <a:xfrm>
            <a:off x="5318175" y="1175000"/>
            <a:ext cx="3746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Using images of a hardcopy chessboard with inconsistencies in glare and unlevel surface produced a matrix with severe limitations in undistortion and accuracy of map generation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 refined batch of images of a digital chessboard produced a matrix whose undistortion was much more effective</a:t>
            </a:r>
            <a:endParaRPr/>
          </a:p>
        </p:txBody>
      </p:sp>
      <p:pic>
        <p:nvPicPr>
          <p:cNvPr id="198" name="Google Shape;198;p24"/>
          <p:cNvPicPr preferRelativeResize="0"/>
          <p:nvPr/>
        </p:nvPicPr>
        <p:blipFill>
          <a:blip r:embed="rId5">
            <a:alphaModFix/>
          </a:blip>
          <a:stretch>
            <a:fillRect/>
          </a:stretch>
        </p:blipFill>
        <p:spPr>
          <a:xfrm>
            <a:off x="2056400" y="1238825"/>
            <a:ext cx="2669100" cy="879922"/>
          </a:xfrm>
          <a:prstGeom prst="rect">
            <a:avLst/>
          </a:prstGeom>
          <a:noFill/>
          <a:ln>
            <a:noFill/>
          </a:ln>
        </p:spPr>
      </p:pic>
      <p:sp>
        <p:nvSpPr>
          <p:cNvPr id="199" name="Google Shape;199;p24"/>
          <p:cNvSpPr txBox="1"/>
          <p:nvPr/>
        </p:nvSpPr>
        <p:spPr>
          <a:xfrm>
            <a:off x="259350" y="2169825"/>
            <a:ext cx="11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Camera Calibration Matrix Definition</a:t>
            </a:r>
            <a:endParaRPr sz="700"/>
          </a:p>
        </p:txBody>
      </p:sp>
      <p:sp>
        <p:nvSpPr>
          <p:cNvPr id="200" name="Google Shape;200;p24"/>
          <p:cNvSpPr txBox="1"/>
          <p:nvPr/>
        </p:nvSpPr>
        <p:spPr>
          <a:xfrm>
            <a:off x="2084975" y="2175125"/>
            <a:ext cx="26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Calibration Matrix from Hard-copy Chessboard Images</a:t>
            </a:r>
            <a:endParaRPr sz="700"/>
          </a:p>
        </p:txBody>
      </p:sp>
      <p:sp>
        <p:nvSpPr>
          <p:cNvPr id="201" name="Google Shape;201;p24"/>
          <p:cNvSpPr txBox="1"/>
          <p:nvPr/>
        </p:nvSpPr>
        <p:spPr>
          <a:xfrm>
            <a:off x="2031000" y="3730100"/>
            <a:ext cx="26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Calibration Matrix from Digital Chessboard Images</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5"/>
          <p:cNvPicPr preferRelativeResize="0"/>
          <p:nvPr/>
        </p:nvPicPr>
        <p:blipFill>
          <a:blip r:embed="rId3">
            <a:alphaModFix amt="46000"/>
          </a:blip>
          <a:stretch>
            <a:fillRect/>
          </a:stretch>
        </p:blipFill>
        <p:spPr>
          <a:xfrm>
            <a:off x="0" y="1367"/>
            <a:ext cx="9143999" cy="5140765"/>
          </a:xfrm>
          <a:prstGeom prst="rect">
            <a:avLst/>
          </a:prstGeom>
          <a:noFill/>
          <a:ln>
            <a:noFill/>
          </a:ln>
        </p:spPr>
      </p:pic>
      <p:sp>
        <p:nvSpPr>
          <p:cNvPr id="207" name="Google Shape;207;p25"/>
          <p:cNvSpPr txBox="1"/>
          <p:nvPr/>
        </p:nvSpPr>
        <p:spPr>
          <a:xfrm>
            <a:off x="1864800" y="1909725"/>
            <a:ext cx="5414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200">
                <a:solidFill>
                  <a:schemeClr val="dk1"/>
                </a:solidFill>
              </a:rPr>
              <a:t>Mission Results</a:t>
            </a:r>
            <a:endParaRPr sz="5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211" name="Shape 211"/>
        <p:cNvGrpSpPr/>
        <p:nvPr/>
      </p:nvGrpSpPr>
      <p:grpSpPr>
        <a:xfrm>
          <a:off x="0" y="0"/>
          <a:ext cx="0" cy="0"/>
          <a:chOff x="0" y="0"/>
          <a:chExt cx="0" cy="0"/>
        </a:xfrm>
      </p:grpSpPr>
      <p:sp>
        <p:nvSpPr>
          <p:cNvPr id="212" name="Google Shape;212;p26"/>
          <p:cNvSpPr txBox="1"/>
          <p:nvPr>
            <p:ph type="title"/>
          </p:nvPr>
        </p:nvSpPr>
        <p:spPr>
          <a:xfrm>
            <a:off x="190950" y="163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Sources of Error in Mission Performance </a:t>
            </a:r>
            <a:endParaRPr b="1">
              <a:solidFill>
                <a:schemeClr val="lt1"/>
              </a:solidFill>
            </a:endParaRPr>
          </a:p>
        </p:txBody>
      </p:sp>
      <p:sp>
        <p:nvSpPr>
          <p:cNvPr id="213" name="Google Shape;213;p26"/>
          <p:cNvSpPr txBox="1"/>
          <p:nvPr/>
        </p:nvSpPr>
        <p:spPr>
          <a:xfrm>
            <a:off x="8012400" y="4743300"/>
            <a:ext cx="11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(Nicholas)</a:t>
            </a:r>
            <a:endParaRPr>
              <a:solidFill>
                <a:schemeClr val="lt1"/>
              </a:solidFill>
            </a:endParaRPr>
          </a:p>
        </p:txBody>
      </p:sp>
      <p:sp>
        <p:nvSpPr>
          <p:cNvPr id="214" name="Google Shape;214;p26"/>
          <p:cNvSpPr/>
          <p:nvPr/>
        </p:nvSpPr>
        <p:spPr>
          <a:xfrm>
            <a:off x="1612050" y="1501200"/>
            <a:ext cx="2411700" cy="9498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a:solidFill>
                  <a:schemeClr val="lt1"/>
                </a:solidFill>
              </a:rPr>
              <a:t>Forced pivot in connection with Pixhawk</a:t>
            </a:r>
            <a:endParaRPr b="1">
              <a:solidFill>
                <a:schemeClr val="lt1"/>
              </a:solidFill>
            </a:endParaRPr>
          </a:p>
        </p:txBody>
      </p:sp>
      <p:sp>
        <p:nvSpPr>
          <p:cNvPr id="215" name="Google Shape;215;p26"/>
          <p:cNvSpPr/>
          <p:nvPr/>
        </p:nvSpPr>
        <p:spPr>
          <a:xfrm>
            <a:off x="5297575" y="907625"/>
            <a:ext cx="2411700" cy="949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1200">
                <a:solidFill>
                  <a:schemeClr val="lt1"/>
                </a:solidFill>
              </a:rPr>
              <a:t>No testing environment for ATR together with flight data</a:t>
            </a:r>
            <a:endParaRPr b="1">
              <a:solidFill>
                <a:schemeClr val="lt1"/>
              </a:solidFill>
            </a:endParaRPr>
          </a:p>
        </p:txBody>
      </p:sp>
      <p:sp>
        <p:nvSpPr>
          <p:cNvPr id="216" name="Google Shape;216;p26"/>
          <p:cNvSpPr/>
          <p:nvPr/>
        </p:nvSpPr>
        <p:spPr>
          <a:xfrm>
            <a:off x="1612050" y="3032625"/>
            <a:ext cx="2411700" cy="949800"/>
          </a:xfrm>
          <a:prstGeom prst="roundRect">
            <a:avLst>
              <a:gd fmla="val 16667" name="adj"/>
            </a:avLst>
          </a:prstGeom>
          <a:solidFill>
            <a:srgbClr val="0E42D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1300">
                <a:solidFill>
                  <a:schemeClr val="lt1"/>
                </a:solidFill>
              </a:rPr>
              <a:t>Lack of sufficient testing of the entire program together</a:t>
            </a:r>
            <a:endParaRPr b="1" sz="1500">
              <a:solidFill>
                <a:schemeClr val="lt1"/>
              </a:solidFill>
            </a:endParaRPr>
          </a:p>
        </p:txBody>
      </p:sp>
      <p:sp>
        <p:nvSpPr>
          <p:cNvPr id="217" name="Google Shape;217;p26"/>
          <p:cNvSpPr/>
          <p:nvPr/>
        </p:nvSpPr>
        <p:spPr>
          <a:xfrm>
            <a:off x="5297575" y="2277475"/>
            <a:ext cx="2411700" cy="9498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1300">
                <a:solidFill>
                  <a:schemeClr val="lt1"/>
                </a:solidFill>
              </a:rPr>
              <a:t>Realistically only had 3 flights to test ATR together with waypoint-driven flight</a:t>
            </a:r>
            <a:endParaRPr b="1" sz="1300">
              <a:solidFill>
                <a:schemeClr val="lt1"/>
              </a:solidFill>
            </a:endParaRPr>
          </a:p>
        </p:txBody>
      </p:sp>
      <p:sp>
        <p:nvSpPr>
          <p:cNvPr id="218" name="Google Shape;218;p26"/>
          <p:cNvSpPr/>
          <p:nvPr/>
        </p:nvSpPr>
        <p:spPr>
          <a:xfrm>
            <a:off x="5297575" y="3647325"/>
            <a:ext cx="2411700" cy="9498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1300">
                <a:solidFill>
                  <a:schemeClr val="lt1"/>
                </a:solidFill>
              </a:rPr>
              <a:t>Lack of a robust logging scheme meant less info during flights</a:t>
            </a:r>
            <a:endParaRPr b="1" sz="15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mt="46000"/>
          </a:blip>
          <a:stretch>
            <a:fillRect/>
          </a:stretch>
        </p:blipFill>
        <p:spPr>
          <a:xfrm>
            <a:off x="0" y="1367"/>
            <a:ext cx="9143999" cy="5140765"/>
          </a:xfrm>
          <a:prstGeom prst="rect">
            <a:avLst/>
          </a:prstGeom>
          <a:noFill/>
          <a:ln>
            <a:noFill/>
          </a:ln>
        </p:spPr>
      </p:pic>
      <p:sp>
        <p:nvSpPr>
          <p:cNvPr id="224" name="Google Shape;224;p27"/>
          <p:cNvSpPr txBox="1"/>
          <p:nvPr/>
        </p:nvSpPr>
        <p:spPr>
          <a:xfrm>
            <a:off x="1560150" y="1931825"/>
            <a:ext cx="6023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200">
                <a:solidFill>
                  <a:schemeClr val="dk1"/>
                </a:solidFill>
              </a:rPr>
              <a:t>Simulated Results</a:t>
            </a:r>
            <a:endParaRPr sz="5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Results from Target Recognition</a:t>
            </a:r>
            <a:r>
              <a:rPr lang="en"/>
              <a:t> </a:t>
            </a:r>
            <a:endParaRPr/>
          </a:p>
        </p:txBody>
      </p:sp>
      <p:graphicFrame>
        <p:nvGraphicFramePr>
          <p:cNvPr id="230" name="Google Shape;230;p28"/>
          <p:cNvGraphicFramePr/>
          <p:nvPr/>
        </p:nvGraphicFramePr>
        <p:xfrm>
          <a:off x="445400" y="1333738"/>
          <a:ext cx="3000000" cy="3000000"/>
        </p:xfrm>
        <a:graphic>
          <a:graphicData uri="http://schemas.openxmlformats.org/drawingml/2006/table">
            <a:tbl>
              <a:tblPr>
                <a:noFill/>
                <a:tableStyleId>{147D0DC3-EE9C-45D8-962E-32F1093F13EE}</a:tableStyleId>
              </a:tblPr>
              <a:tblGrid>
                <a:gridCol w="1447800"/>
                <a:gridCol w="1447800"/>
                <a:gridCol w="1447800"/>
              </a:tblGrid>
              <a:tr h="381000">
                <a:tc>
                  <a:txBody>
                    <a:bodyPr/>
                    <a:lstStyle/>
                    <a:p>
                      <a:pPr indent="0" lvl="0" marL="0" rtl="0" algn="ctr">
                        <a:spcBef>
                          <a:spcPts val="0"/>
                        </a:spcBef>
                        <a:spcAft>
                          <a:spcPts val="0"/>
                        </a:spcAft>
                        <a:buNone/>
                      </a:pPr>
                      <a:r>
                        <a:rPr b="1" lang="en"/>
                        <a:t>Type of Target</a:t>
                      </a:r>
                      <a:endParaRPr b="1"/>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c>
                  <a:txBody>
                    <a:bodyPr/>
                    <a:lstStyle/>
                    <a:p>
                      <a:pPr indent="0" lvl="0" marL="0" rtl="0" algn="ctr">
                        <a:spcBef>
                          <a:spcPts val="0"/>
                        </a:spcBef>
                        <a:spcAft>
                          <a:spcPts val="0"/>
                        </a:spcAft>
                        <a:buNone/>
                      </a:pPr>
                      <a:r>
                        <a:rPr b="1" lang="en"/>
                        <a:t>Search Phase Identifications</a:t>
                      </a:r>
                      <a:endParaRPr b="1"/>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c>
                  <a:txBody>
                    <a:bodyPr/>
                    <a:lstStyle/>
                    <a:p>
                      <a:pPr indent="0" lvl="0" marL="0" rtl="0" algn="ctr">
                        <a:spcBef>
                          <a:spcPts val="0"/>
                        </a:spcBef>
                        <a:spcAft>
                          <a:spcPts val="0"/>
                        </a:spcAft>
                        <a:buNone/>
                      </a:pPr>
                      <a:r>
                        <a:rPr b="1" lang="en"/>
                        <a:t>Refinement</a:t>
                      </a:r>
                      <a:endParaRPr b="1"/>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Tarp</a:t>
                      </a:r>
                      <a:endParaRPr/>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c>
                  <a:txBody>
                    <a:bodyPr/>
                    <a:lstStyle/>
                    <a:p>
                      <a:pPr indent="0" lvl="0" marL="0" rtl="0" algn="ctr">
                        <a:spcBef>
                          <a:spcPts val="0"/>
                        </a:spcBef>
                        <a:spcAft>
                          <a:spcPts val="0"/>
                        </a:spcAft>
                        <a:buNone/>
                      </a:pPr>
                      <a:r>
                        <a:rPr lang="en"/>
                        <a:t>265</a:t>
                      </a:r>
                      <a:endParaRPr/>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c>
                  <a:txBody>
                    <a:bodyPr/>
                    <a:lstStyle/>
                    <a:p>
                      <a:pPr indent="0" lvl="0" marL="0" rtl="0" algn="ctr">
                        <a:spcBef>
                          <a:spcPts val="0"/>
                        </a:spcBef>
                        <a:spcAft>
                          <a:spcPts val="0"/>
                        </a:spcAft>
                        <a:buNone/>
                      </a:pPr>
                      <a:r>
                        <a:rPr lang="en"/>
                        <a:t>4</a:t>
                      </a:r>
                      <a:endParaRPr/>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Smiley Face</a:t>
                      </a:r>
                      <a:endParaRPr/>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c>
                  <a:txBody>
                    <a:bodyPr/>
                    <a:lstStyle/>
                    <a:p>
                      <a:pPr indent="0" lvl="0" marL="0" rtl="0" algn="ctr">
                        <a:spcBef>
                          <a:spcPts val="0"/>
                        </a:spcBef>
                        <a:spcAft>
                          <a:spcPts val="0"/>
                        </a:spcAft>
                        <a:buNone/>
                      </a:pPr>
                      <a:r>
                        <a:rPr lang="en"/>
                        <a:t>261</a:t>
                      </a:r>
                      <a:endParaRPr/>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Frowny Face</a:t>
                      </a:r>
                      <a:endParaRPr/>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c>
                  <a:txBody>
                    <a:bodyPr/>
                    <a:lstStyle/>
                    <a:p>
                      <a:pPr indent="0" lvl="0" marL="0" rtl="0" algn="ctr">
                        <a:spcBef>
                          <a:spcPts val="0"/>
                        </a:spcBef>
                        <a:spcAft>
                          <a:spcPts val="0"/>
                        </a:spcAft>
                        <a:buNone/>
                      </a:pPr>
                      <a:r>
                        <a:rPr lang="en"/>
                        <a:t>54</a:t>
                      </a:r>
                      <a:endParaRPr/>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nchor="ctr">
                    <a:lnL cap="flat" cmpd="sng" w="38100">
                      <a:solidFill>
                        <a:srgbClr val="6AA84F"/>
                      </a:solidFill>
                      <a:prstDash val="solid"/>
                      <a:round/>
                      <a:headEnd len="sm" w="sm" type="none"/>
                      <a:tailEnd len="sm" w="sm" type="none"/>
                    </a:lnL>
                    <a:lnR cap="flat" cmpd="sng" w="38100">
                      <a:solidFill>
                        <a:srgbClr val="6AA84F"/>
                      </a:solidFill>
                      <a:prstDash val="solid"/>
                      <a:round/>
                      <a:headEnd len="sm" w="sm" type="none"/>
                      <a:tailEnd len="sm" w="sm" type="none"/>
                    </a:lnR>
                    <a:lnT cap="flat" cmpd="sng" w="38100">
                      <a:solidFill>
                        <a:srgbClr val="6AA84F"/>
                      </a:solidFill>
                      <a:prstDash val="solid"/>
                      <a:round/>
                      <a:headEnd len="sm" w="sm" type="none"/>
                      <a:tailEnd len="sm" w="sm" type="none"/>
                    </a:lnT>
                    <a:lnB cap="flat" cmpd="sng" w="38100">
                      <a:solidFill>
                        <a:srgbClr val="6AA84F"/>
                      </a:solidFill>
                      <a:prstDash val="solid"/>
                      <a:round/>
                      <a:headEnd len="sm" w="sm" type="none"/>
                      <a:tailEnd len="sm" w="sm" type="none"/>
                    </a:lnB>
                  </a:tcPr>
                </a:tc>
              </a:tr>
            </a:tbl>
          </a:graphicData>
        </a:graphic>
      </p:graphicFrame>
      <p:sp>
        <p:nvSpPr>
          <p:cNvPr id="231" name="Google Shape;231;p28"/>
          <p:cNvSpPr txBox="1"/>
          <p:nvPr/>
        </p:nvSpPr>
        <p:spPr>
          <a:xfrm>
            <a:off x="311700" y="4266125"/>
            <a:ext cx="498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*GPS coordinates were randomly generated during the simulation for each frame of the video that was analyzed</a:t>
            </a:r>
            <a:endParaRPr sz="1200"/>
          </a:p>
        </p:txBody>
      </p:sp>
      <p:pic>
        <p:nvPicPr>
          <p:cNvPr id="232" name="Google Shape;232;p28"/>
          <p:cNvPicPr preferRelativeResize="0"/>
          <p:nvPr/>
        </p:nvPicPr>
        <p:blipFill>
          <a:blip r:embed="rId3">
            <a:alphaModFix/>
          </a:blip>
          <a:stretch>
            <a:fillRect/>
          </a:stretch>
        </p:blipFill>
        <p:spPr>
          <a:xfrm>
            <a:off x="6366050" y="506400"/>
            <a:ext cx="1844225" cy="1833125"/>
          </a:xfrm>
          <a:prstGeom prst="rect">
            <a:avLst/>
          </a:prstGeom>
          <a:noFill/>
          <a:ln>
            <a:noFill/>
          </a:ln>
        </p:spPr>
      </p:pic>
      <p:pic>
        <p:nvPicPr>
          <p:cNvPr id="233" name="Google Shape;233;p28"/>
          <p:cNvPicPr preferRelativeResize="0"/>
          <p:nvPr/>
        </p:nvPicPr>
        <p:blipFill>
          <a:blip r:embed="rId4">
            <a:alphaModFix/>
          </a:blip>
          <a:stretch>
            <a:fillRect/>
          </a:stretch>
        </p:blipFill>
        <p:spPr>
          <a:xfrm>
            <a:off x="6229625" y="2735725"/>
            <a:ext cx="2208781" cy="1798175"/>
          </a:xfrm>
          <a:prstGeom prst="rect">
            <a:avLst/>
          </a:prstGeom>
          <a:noFill/>
          <a:ln>
            <a:noFill/>
          </a:ln>
        </p:spPr>
      </p:pic>
      <p:sp>
        <p:nvSpPr>
          <p:cNvPr id="234" name="Google Shape;234;p28"/>
          <p:cNvSpPr txBox="1"/>
          <p:nvPr/>
        </p:nvSpPr>
        <p:spPr>
          <a:xfrm>
            <a:off x="8145900" y="4743300"/>
            <a:ext cx="9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(Preston)</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8" name="Shape 238"/>
        <p:cNvGrpSpPr/>
        <p:nvPr/>
      </p:nvGrpSpPr>
      <p:grpSpPr>
        <a:xfrm>
          <a:off x="0" y="0"/>
          <a:ext cx="0" cy="0"/>
          <a:chOff x="0" y="0"/>
          <a:chExt cx="0" cy="0"/>
        </a:xfrm>
      </p:grpSpPr>
      <p:sp>
        <p:nvSpPr>
          <p:cNvPr id="239" name="Google Shape;239;p29"/>
          <p:cNvSpPr txBox="1"/>
          <p:nvPr>
            <p:ph type="title"/>
          </p:nvPr>
        </p:nvSpPr>
        <p:spPr>
          <a:xfrm>
            <a:off x="167100" y="115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Target Proximity and GPS Refinement</a:t>
            </a:r>
            <a:endParaRPr b="1">
              <a:solidFill>
                <a:schemeClr val="lt1"/>
              </a:solidFill>
            </a:endParaRPr>
          </a:p>
        </p:txBody>
      </p:sp>
      <p:pic>
        <p:nvPicPr>
          <p:cNvPr id="240" name="Google Shape;240;p29"/>
          <p:cNvPicPr preferRelativeResize="0"/>
          <p:nvPr/>
        </p:nvPicPr>
        <p:blipFill rotWithShape="1">
          <a:blip r:embed="rId3">
            <a:alphaModFix/>
          </a:blip>
          <a:srcRect b="0" l="11527" r="0" t="0"/>
          <a:stretch/>
        </p:blipFill>
        <p:spPr>
          <a:xfrm>
            <a:off x="347675" y="1003350"/>
            <a:ext cx="3733651" cy="3674952"/>
          </a:xfrm>
          <a:prstGeom prst="rect">
            <a:avLst/>
          </a:prstGeom>
          <a:noFill/>
          <a:ln>
            <a:noFill/>
          </a:ln>
          <a:effectLst>
            <a:outerShdw blurRad="57150" rotWithShape="0" algn="bl" dir="5400000" dist="19050">
              <a:srgbClr val="000000">
                <a:alpha val="50000"/>
              </a:srgbClr>
            </a:outerShdw>
          </a:effectLst>
        </p:spPr>
      </p:pic>
      <p:pic>
        <p:nvPicPr>
          <p:cNvPr id="241" name="Google Shape;241;p29"/>
          <p:cNvPicPr preferRelativeResize="0"/>
          <p:nvPr/>
        </p:nvPicPr>
        <p:blipFill rotWithShape="1">
          <a:blip r:embed="rId3">
            <a:alphaModFix/>
          </a:blip>
          <a:srcRect b="0" l="11527" r="0" t="0"/>
          <a:stretch/>
        </p:blipFill>
        <p:spPr>
          <a:xfrm>
            <a:off x="4954050" y="1003350"/>
            <a:ext cx="3733651" cy="3674952"/>
          </a:xfrm>
          <a:prstGeom prst="rect">
            <a:avLst/>
          </a:prstGeom>
          <a:noFill/>
          <a:ln>
            <a:noFill/>
          </a:ln>
          <a:effectLst>
            <a:outerShdw blurRad="57150" rotWithShape="0" algn="bl" dir="5400000" dist="19050">
              <a:srgbClr val="000000">
                <a:alpha val="50000"/>
              </a:srgbClr>
            </a:outerShdw>
          </a:effectLst>
        </p:spPr>
      </p:pic>
      <p:sp>
        <p:nvSpPr>
          <p:cNvPr id="242" name="Google Shape;242;p29"/>
          <p:cNvSpPr/>
          <p:nvPr/>
        </p:nvSpPr>
        <p:spPr>
          <a:xfrm rot="2700000">
            <a:off x="2286080" y="2285992"/>
            <a:ext cx="193040" cy="193040"/>
          </a:xfrm>
          <a:prstGeom prst="mathPlus">
            <a:avLst>
              <a:gd fmla="val 23520" name="adj1"/>
            </a:avLst>
          </a:prstGeom>
          <a:solidFill>
            <a:srgbClr val="CC00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rot="2700000">
            <a:off x="1375980" y="2663767"/>
            <a:ext cx="193040" cy="193040"/>
          </a:xfrm>
          <a:prstGeom prst="mathPlus">
            <a:avLst>
              <a:gd fmla="val 23520" name="adj1"/>
            </a:avLst>
          </a:prstGeom>
          <a:solidFill>
            <a:srgbClr val="CC00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rot="2700000">
            <a:off x="2470130" y="3291067"/>
            <a:ext cx="193040" cy="193040"/>
          </a:xfrm>
          <a:prstGeom prst="mathPlus">
            <a:avLst>
              <a:gd fmla="val 23520" name="adj1"/>
            </a:avLst>
          </a:prstGeom>
          <a:solidFill>
            <a:srgbClr val="CC00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rot="2700000">
            <a:off x="650880" y="3990842"/>
            <a:ext cx="193040" cy="193040"/>
          </a:xfrm>
          <a:prstGeom prst="mathPlus">
            <a:avLst>
              <a:gd fmla="val 23520" name="adj1"/>
            </a:avLst>
          </a:prstGeom>
          <a:solidFill>
            <a:srgbClr val="0B5394"/>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rot="2700000">
            <a:off x="851580" y="3813217"/>
            <a:ext cx="193040" cy="193040"/>
          </a:xfrm>
          <a:prstGeom prst="mathPlus">
            <a:avLst>
              <a:gd fmla="val 23520" name="adj1"/>
            </a:avLst>
          </a:prstGeom>
          <a:solidFill>
            <a:srgbClr val="0B5394"/>
          </a:solidFill>
          <a:ln cap="flat" cmpd="sng" w="9525">
            <a:solidFill>
              <a:srgbClr val="0B539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rot="2700000">
            <a:off x="818830" y="3990842"/>
            <a:ext cx="193040" cy="193040"/>
          </a:xfrm>
          <a:prstGeom prst="mathPlus">
            <a:avLst>
              <a:gd fmla="val 23520" name="adj1"/>
            </a:avLst>
          </a:prstGeom>
          <a:solidFill>
            <a:srgbClr val="0B5394"/>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rot="2700000">
            <a:off x="1091830" y="3731792"/>
            <a:ext cx="193040" cy="193040"/>
          </a:xfrm>
          <a:prstGeom prst="mathPlus">
            <a:avLst>
              <a:gd fmla="val 23520" name="adj1"/>
            </a:avLst>
          </a:prstGeom>
          <a:solidFill>
            <a:srgbClr val="1155CC"/>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rot="2700000">
            <a:off x="455530" y="3851867"/>
            <a:ext cx="193040" cy="193040"/>
          </a:xfrm>
          <a:prstGeom prst="mathPlus">
            <a:avLst>
              <a:gd fmla="val 23520" name="adj1"/>
            </a:avLst>
          </a:prstGeom>
          <a:solidFill>
            <a:srgbClr val="0B5394"/>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rot="2700000">
            <a:off x="2998580" y="3851867"/>
            <a:ext cx="193040" cy="193040"/>
          </a:xfrm>
          <a:prstGeom prst="mathPlus">
            <a:avLst>
              <a:gd fmla="val 23520" name="adj1"/>
            </a:avLst>
          </a:prstGeom>
          <a:solidFill>
            <a:srgbClr val="00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rot="2700000">
            <a:off x="2724780" y="3731792"/>
            <a:ext cx="193040" cy="193040"/>
          </a:xfrm>
          <a:prstGeom prst="mathPlus">
            <a:avLst>
              <a:gd fmla="val 23520" name="adj1"/>
            </a:avLst>
          </a:prstGeom>
          <a:solidFill>
            <a:srgbClr val="00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rot="2700000">
            <a:off x="3078005" y="3731792"/>
            <a:ext cx="193040" cy="193040"/>
          </a:xfrm>
          <a:prstGeom prst="mathPlus">
            <a:avLst>
              <a:gd fmla="val 23520" name="adj1"/>
            </a:avLst>
          </a:prstGeom>
          <a:solidFill>
            <a:srgbClr val="00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rot="2700000">
            <a:off x="2822455" y="3851867"/>
            <a:ext cx="193040" cy="193040"/>
          </a:xfrm>
          <a:prstGeom prst="mathPlus">
            <a:avLst>
              <a:gd fmla="val 23520" name="adj1"/>
            </a:avLst>
          </a:prstGeom>
          <a:solidFill>
            <a:srgbClr val="00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rot="2700000">
            <a:off x="2822455" y="3623792"/>
            <a:ext cx="193040" cy="193040"/>
          </a:xfrm>
          <a:prstGeom prst="mathPlus">
            <a:avLst>
              <a:gd fmla="val 23520" name="adj1"/>
            </a:avLst>
          </a:prstGeom>
          <a:solidFill>
            <a:srgbClr val="00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rot="2700000">
            <a:off x="3078005" y="3672092"/>
            <a:ext cx="193040" cy="193040"/>
          </a:xfrm>
          <a:prstGeom prst="mathPlus">
            <a:avLst>
              <a:gd fmla="val 23520" name="adj1"/>
            </a:avLst>
          </a:prstGeom>
          <a:solidFill>
            <a:srgbClr val="00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rot="2700000">
            <a:off x="3640055" y="2077242"/>
            <a:ext cx="193040" cy="193040"/>
          </a:xfrm>
          <a:prstGeom prst="mathPlus">
            <a:avLst>
              <a:gd fmla="val 23520" name="adj1"/>
            </a:avLst>
          </a:prstGeom>
          <a:solidFill>
            <a:srgbClr val="FF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rot="2700000">
            <a:off x="3640055" y="2285992"/>
            <a:ext cx="193040" cy="193040"/>
          </a:xfrm>
          <a:prstGeom prst="mathPlus">
            <a:avLst>
              <a:gd fmla="val 23520" name="adj1"/>
            </a:avLst>
          </a:prstGeom>
          <a:solidFill>
            <a:srgbClr val="FF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rot="2700000">
            <a:off x="3509580" y="2204967"/>
            <a:ext cx="193040" cy="193040"/>
          </a:xfrm>
          <a:prstGeom prst="mathPlus">
            <a:avLst>
              <a:gd fmla="val 23520" name="adj1"/>
            </a:avLst>
          </a:prstGeom>
          <a:solidFill>
            <a:srgbClr val="FF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rot="2700000">
            <a:off x="3782580" y="2285992"/>
            <a:ext cx="193040" cy="193040"/>
          </a:xfrm>
          <a:prstGeom prst="mathPlus">
            <a:avLst>
              <a:gd fmla="val 23520" name="adj1"/>
            </a:avLst>
          </a:prstGeom>
          <a:solidFill>
            <a:srgbClr val="FF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rot="2700000">
            <a:off x="3848305" y="2155592"/>
            <a:ext cx="193040" cy="193040"/>
          </a:xfrm>
          <a:prstGeom prst="mathPlus">
            <a:avLst>
              <a:gd fmla="val 23520" name="adj1"/>
            </a:avLst>
          </a:prstGeom>
          <a:solidFill>
            <a:srgbClr val="FF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rot="2700000">
            <a:off x="5304430" y="3896792"/>
            <a:ext cx="193040" cy="193040"/>
          </a:xfrm>
          <a:prstGeom prst="mathPlus">
            <a:avLst>
              <a:gd fmla="val 23520" name="adj1"/>
            </a:avLst>
          </a:prstGeom>
          <a:solidFill>
            <a:srgbClr val="0B5394"/>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rot="2700000">
            <a:off x="7530855" y="3672092"/>
            <a:ext cx="193040" cy="193040"/>
          </a:xfrm>
          <a:prstGeom prst="mathPlus">
            <a:avLst>
              <a:gd fmla="val 23520" name="adj1"/>
            </a:avLst>
          </a:prstGeom>
          <a:solidFill>
            <a:srgbClr val="00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rot="2700000">
            <a:off x="8223655" y="2155592"/>
            <a:ext cx="193040" cy="193040"/>
          </a:xfrm>
          <a:prstGeom prst="mathPlus">
            <a:avLst>
              <a:gd fmla="val 23520" name="adj1"/>
            </a:avLst>
          </a:prstGeom>
          <a:solidFill>
            <a:srgbClr val="FFFF00"/>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4258075" y="2896775"/>
            <a:ext cx="958200" cy="273000"/>
          </a:xfrm>
          <a:prstGeom prst="rightArrow">
            <a:avLst>
              <a:gd fmla="val 50000" name="adj1"/>
              <a:gd fmla="val 50000" name="adj2"/>
            </a:avLst>
          </a:prstGeom>
          <a:solidFill>
            <a:srgbClr val="B45F06"/>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txBox="1"/>
          <p:nvPr/>
        </p:nvSpPr>
        <p:spPr>
          <a:xfrm>
            <a:off x="-27500" y="4743300"/>
            <a:ext cx="107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(Preston)</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9" name="Shape 269"/>
        <p:cNvGrpSpPr/>
        <p:nvPr/>
      </p:nvGrpSpPr>
      <p:grpSpPr>
        <a:xfrm>
          <a:off x="0" y="0"/>
          <a:ext cx="0" cy="0"/>
          <a:chOff x="0" y="0"/>
          <a:chExt cx="0" cy="0"/>
        </a:xfrm>
      </p:grpSpPr>
      <p:sp>
        <p:nvSpPr>
          <p:cNvPr id="270" name="Google Shape;270;p30"/>
          <p:cNvSpPr txBox="1"/>
          <p:nvPr/>
        </p:nvSpPr>
        <p:spPr>
          <a:xfrm>
            <a:off x="8093775" y="4741050"/>
            <a:ext cx="119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(Ryan)</a:t>
            </a:r>
            <a:endParaRPr sz="100">
              <a:solidFill>
                <a:schemeClr val="dk1"/>
              </a:solidFill>
            </a:endParaRPr>
          </a:p>
        </p:txBody>
      </p:sp>
      <p:sp>
        <p:nvSpPr>
          <p:cNvPr id="271" name="Google Shape;271;p30"/>
          <p:cNvSpPr txBox="1"/>
          <p:nvPr/>
        </p:nvSpPr>
        <p:spPr>
          <a:xfrm>
            <a:off x="229450" y="549600"/>
            <a:ext cx="46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2" name="Google Shape;272;p30"/>
          <p:cNvSpPr txBox="1"/>
          <p:nvPr>
            <p:ph type="title"/>
          </p:nvPr>
        </p:nvSpPr>
        <p:spPr>
          <a:xfrm>
            <a:off x="229450" y="75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Results from Map Generation</a:t>
            </a:r>
            <a:endParaRPr b="1"/>
          </a:p>
        </p:txBody>
      </p:sp>
      <p:pic>
        <p:nvPicPr>
          <p:cNvPr id="273" name="Google Shape;273;p30"/>
          <p:cNvPicPr preferRelativeResize="0"/>
          <p:nvPr/>
        </p:nvPicPr>
        <p:blipFill>
          <a:blip r:embed="rId3">
            <a:alphaModFix/>
          </a:blip>
          <a:stretch>
            <a:fillRect/>
          </a:stretch>
        </p:blipFill>
        <p:spPr>
          <a:xfrm>
            <a:off x="5236450" y="75225"/>
            <a:ext cx="3907550" cy="2830925"/>
          </a:xfrm>
          <a:prstGeom prst="rect">
            <a:avLst/>
          </a:prstGeom>
          <a:noFill/>
          <a:ln>
            <a:noFill/>
          </a:ln>
          <a:effectLst>
            <a:outerShdw blurRad="57150" rotWithShape="0" algn="bl" dir="5400000" dist="38100">
              <a:srgbClr val="000000">
                <a:alpha val="50000"/>
              </a:srgbClr>
            </a:outerShdw>
          </a:effectLst>
        </p:spPr>
      </p:pic>
      <p:sp>
        <p:nvSpPr>
          <p:cNvPr id="274" name="Google Shape;274;p30"/>
          <p:cNvSpPr txBox="1"/>
          <p:nvPr/>
        </p:nvSpPr>
        <p:spPr>
          <a:xfrm>
            <a:off x="294275" y="698150"/>
            <a:ext cx="50175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Although we were ultimately not able to </a:t>
            </a:r>
            <a:r>
              <a:rPr lang="en"/>
              <a:t>receive</a:t>
            </a:r>
            <a:r>
              <a:rPr lang="en"/>
              <a:t> images of the field during our </a:t>
            </a:r>
            <a:r>
              <a:rPr lang="en"/>
              <a:t>fly off</a:t>
            </a:r>
            <a:r>
              <a:rPr lang="en"/>
              <a:t>, we were still able to stitch together a map using a video from a previous flyout.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following two maps are stitched together from frames of two different passes of the field, as such they display slightly different views of the field.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second map (bottom) displays all five candidate targets (3 tarps, 1 Smiley, 1 Frowny)</a:t>
            </a:r>
            <a:endParaRPr/>
          </a:p>
        </p:txBody>
      </p:sp>
      <p:pic>
        <p:nvPicPr>
          <p:cNvPr id="275" name="Google Shape;275;p30"/>
          <p:cNvPicPr preferRelativeResize="0"/>
          <p:nvPr/>
        </p:nvPicPr>
        <p:blipFill>
          <a:blip r:embed="rId4">
            <a:alphaModFix/>
          </a:blip>
          <a:stretch>
            <a:fillRect/>
          </a:stretch>
        </p:blipFill>
        <p:spPr>
          <a:xfrm>
            <a:off x="72850" y="2906150"/>
            <a:ext cx="8833802" cy="2053175"/>
          </a:xfrm>
          <a:prstGeom prst="rect">
            <a:avLst/>
          </a:prstGeom>
          <a:noFill/>
          <a:ln>
            <a:noFill/>
          </a:ln>
          <a:effectLst>
            <a:outerShdw blurRad="57150" rotWithShape="0" algn="bl" dir="5400000" dist="38100">
              <a:srgbClr val="000000">
                <a:alpha val="50000"/>
              </a:srgbClr>
            </a:outerShdw>
          </a:effectLst>
        </p:spPr>
      </p:pic>
      <p:sp>
        <p:nvSpPr>
          <p:cNvPr id="276" name="Google Shape;276;p30"/>
          <p:cNvSpPr txBox="1"/>
          <p:nvPr/>
        </p:nvSpPr>
        <p:spPr>
          <a:xfrm>
            <a:off x="7019225" y="2906150"/>
            <a:ext cx="200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Figure: </a:t>
            </a:r>
            <a:r>
              <a:rPr lang="en" sz="1100"/>
              <a:t>Map #1 generated from our test video</a:t>
            </a:r>
            <a:endParaRPr sz="1100"/>
          </a:p>
        </p:txBody>
      </p:sp>
      <p:sp>
        <p:nvSpPr>
          <p:cNvPr id="277" name="Google Shape;277;p30"/>
          <p:cNvSpPr txBox="1"/>
          <p:nvPr/>
        </p:nvSpPr>
        <p:spPr>
          <a:xfrm>
            <a:off x="0" y="4540925"/>
            <a:ext cx="2359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Figure: </a:t>
            </a:r>
            <a:r>
              <a:rPr lang="en" sz="1100"/>
              <a:t>Map #2 generated from our test video</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solidFill>
      </p:bgPr>
    </p:bg>
    <p:spTree>
      <p:nvGrpSpPr>
        <p:cNvPr id="281" name="Shape 281"/>
        <p:cNvGrpSpPr/>
        <p:nvPr/>
      </p:nvGrpSpPr>
      <p:grpSpPr>
        <a:xfrm>
          <a:off x="0" y="0"/>
          <a:ext cx="0" cy="0"/>
          <a:chOff x="0" y="0"/>
          <a:chExt cx="0" cy="0"/>
        </a:xfrm>
      </p:grpSpPr>
      <p:sp>
        <p:nvSpPr>
          <p:cNvPr id="282" name="Google Shape;282;p31"/>
          <p:cNvSpPr txBox="1"/>
          <p:nvPr>
            <p:ph type="title"/>
          </p:nvPr>
        </p:nvSpPr>
        <p:spPr>
          <a:xfrm>
            <a:off x="297600" y="116900"/>
            <a:ext cx="4274400" cy="95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Results from Identification and GPS Overlays</a:t>
            </a:r>
            <a:endParaRPr b="1">
              <a:solidFill>
                <a:schemeClr val="lt1"/>
              </a:solidFill>
            </a:endParaRPr>
          </a:p>
        </p:txBody>
      </p:sp>
      <p:pic>
        <p:nvPicPr>
          <p:cNvPr id="283" name="Google Shape;283;p31"/>
          <p:cNvPicPr preferRelativeResize="0"/>
          <p:nvPr/>
        </p:nvPicPr>
        <p:blipFill>
          <a:blip r:embed="rId3">
            <a:alphaModFix/>
          </a:blip>
          <a:stretch>
            <a:fillRect/>
          </a:stretch>
        </p:blipFill>
        <p:spPr>
          <a:xfrm>
            <a:off x="1506850" y="0"/>
            <a:ext cx="6987900" cy="5061851"/>
          </a:xfrm>
          <a:prstGeom prst="rect">
            <a:avLst/>
          </a:prstGeom>
          <a:noFill/>
          <a:ln>
            <a:noFill/>
          </a:ln>
          <a:effectLst>
            <a:outerShdw blurRad="128588" rotWithShape="0" algn="bl" dir="5400000" dist="95250">
              <a:srgbClr val="000000">
                <a:alpha val="50000"/>
              </a:srgbClr>
            </a:outerShdw>
          </a:effectLst>
        </p:spPr>
      </p:pic>
      <p:sp>
        <p:nvSpPr>
          <p:cNvPr id="284" name="Google Shape;284;p31"/>
          <p:cNvSpPr txBox="1"/>
          <p:nvPr/>
        </p:nvSpPr>
        <p:spPr>
          <a:xfrm>
            <a:off x="8045100" y="4743300"/>
            <a:ext cx="10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(Justin)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2" name="Google Shape;62;p14"/>
          <p:cNvSpPr txBox="1"/>
          <p:nvPr/>
        </p:nvSpPr>
        <p:spPr>
          <a:xfrm>
            <a:off x="148700" y="3001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rgbClr val="FFFFFF"/>
                </a:solidFill>
              </a:rPr>
              <a:t>Requirements and Deliverables</a:t>
            </a:r>
            <a:endParaRPr b="1" sz="2800">
              <a:solidFill>
                <a:srgbClr val="FFFFFF"/>
              </a:solidFill>
            </a:endParaRPr>
          </a:p>
        </p:txBody>
      </p:sp>
      <p:sp>
        <p:nvSpPr>
          <p:cNvPr id="63" name="Google Shape;63;p14"/>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rgbClr val="FFFFFF"/>
                </a:solidFill>
              </a:rPr>
              <a:t>Need statement: The ASE Design Team and Austin Fire Department need a software able to recognize targets of interest, discern between critical/non-critical targets, and deliver accurate GPS coordinates within a generated map.</a:t>
            </a:r>
            <a:endParaRPr sz="1800">
              <a:solidFill>
                <a:srgbClr val="FFFFFF"/>
              </a:solidFill>
            </a:endParaRPr>
          </a:p>
          <a:p>
            <a:pPr indent="-342900" lvl="0" marL="457200" rtl="0" algn="l">
              <a:lnSpc>
                <a:spcPct val="115000"/>
              </a:lnSpc>
              <a:spcBef>
                <a:spcPts val="1200"/>
              </a:spcBef>
              <a:spcAft>
                <a:spcPts val="0"/>
              </a:spcAft>
              <a:buClr>
                <a:srgbClr val="FFFFFF"/>
              </a:buClr>
              <a:buSzPts val="1800"/>
              <a:buChar char="●"/>
            </a:pPr>
            <a:r>
              <a:rPr lang="en" sz="1800">
                <a:solidFill>
                  <a:srgbClr val="FFFFFF"/>
                </a:solidFill>
              </a:rPr>
              <a:t>Guaranteed Deliverables</a:t>
            </a:r>
            <a:endParaRPr sz="1800">
              <a:solidFill>
                <a:srgbClr val="FFFFFF"/>
              </a:solidFill>
            </a:endParaRPr>
          </a:p>
          <a:p>
            <a:pPr indent="-317500" lvl="0" marL="914400" rtl="0" algn="l">
              <a:lnSpc>
                <a:spcPct val="115000"/>
              </a:lnSpc>
              <a:spcBef>
                <a:spcPts val="0"/>
              </a:spcBef>
              <a:spcAft>
                <a:spcPts val="0"/>
              </a:spcAft>
              <a:buClr>
                <a:srgbClr val="FFFFFF"/>
              </a:buClr>
              <a:buSzPts val="1400"/>
              <a:buChar char="●"/>
            </a:pPr>
            <a:r>
              <a:rPr lang="en">
                <a:solidFill>
                  <a:srgbClr val="FFFFFF"/>
                </a:solidFill>
              </a:rPr>
              <a:t>Image recognition software able to recognize and classify TOI’s</a:t>
            </a:r>
            <a:endParaRPr>
              <a:solidFill>
                <a:srgbClr val="FFFFFF"/>
              </a:solidFill>
            </a:endParaRPr>
          </a:p>
          <a:p>
            <a:pPr indent="-317500" lvl="0" marL="914400" rtl="0" algn="l">
              <a:lnSpc>
                <a:spcPct val="115000"/>
              </a:lnSpc>
              <a:spcBef>
                <a:spcPts val="0"/>
              </a:spcBef>
              <a:spcAft>
                <a:spcPts val="0"/>
              </a:spcAft>
              <a:buClr>
                <a:srgbClr val="FFFFFF"/>
              </a:buClr>
              <a:buSzPts val="1400"/>
              <a:buChar char="●"/>
            </a:pPr>
            <a:r>
              <a:rPr lang="en">
                <a:solidFill>
                  <a:srgbClr val="FFFFFF"/>
                </a:solidFill>
              </a:rPr>
              <a:t>Targets of Interests’ GPS location &amp; classification (CAT/CRT)</a:t>
            </a:r>
            <a:endParaRPr>
              <a:solidFill>
                <a:srgbClr val="FFFFFF"/>
              </a:solidFill>
            </a:endParaRPr>
          </a:p>
          <a:p>
            <a:pPr indent="-317500" lvl="0" marL="914400" rtl="0" algn="l">
              <a:lnSpc>
                <a:spcPct val="115000"/>
              </a:lnSpc>
              <a:spcBef>
                <a:spcPts val="0"/>
              </a:spcBef>
              <a:spcAft>
                <a:spcPts val="0"/>
              </a:spcAft>
              <a:buClr>
                <a:srgbClr val="FFFFFF"/>
              </a:buClr>
              <a:buSzPts val="1400"/>
              <a:buChar char="●"/>
            </a:pPr>
            <a:r>
              <a:rPr lang="en">
                <a:solidFill>
                  <a:srgbClr val="FFFFFF"/>
                </a:solidFill>
              </a:rPr>
              <a:t>Generated map of area of interest</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 sz="1800">
                <a:solidFill>
                  <a:srgbClr val="FFFFFF"/>
                </a:solidFill>
              </a:rPr>
              <a:t>Stretch Goals</a:t>
            </a:r>
            <a:endParaRPr sz="1800">
              <a:solidFill>
                <a:srgbClr val="FFFFFF"/>
              </a:solidFill>
            </a:endParaRPr>
          </a:p>
          <a:p>
            <a:pPr indent="-317500" lvl="0" marL="914400" rtl="0" algn="l">
              <a:lnSpc>
                <a:spcPct val="115000"/>
              </a:lnSpc>
              <a:spcBef>
                <a:spcPts val="0"/>
              </a:spcBef>
              <a:spcAft>
                <a:spcPts val="0"/>
              </a:spcAft>
              <a:buClr>
                <a:srgbClr val="FFFFFF"/>
              </a:buClr>
              <a:buSzPts val="1400"/>
              <a:buChar char="●"/>
            </a:pPr>
            <a:r>
              <a:rPr lang="en">
                <a:solidFill>
                  <a:srgbClr val="FFFFFF"/>
                </a:solidFill>
              </a:rPr>
              <a:t>An interactive map with that is paired with the respective GPS coordinates</a:t>
            </a:r>
            <a:endParaRPr sz="1800">
              <a:solidFill>
                <a:srgbClr val="FFFFFF"/>
              </a:solidFill>
            </a:endParaRPr>
          </a:p>
        </p:txBody>
      </p:sp>
      <p:sp>
        <p:nvSpPr>
          <p:cNvPr id="64" name="Google Shape;64;p14"/>
          <p:cNvSpPr txBox="1"/>
          <p:nvPr/>
        </p:nvSpPr>
        <p:spPr>
          <a:xfrm>
            <a:off x="7892225" y="4743300"/>
            <a:ext cx="12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(Rohan)</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288" name="Shape 288"/>
        <p:cNvGrpSpPr/>
        <p:nvPr/>
      </p:nvGrpSpPr>
      <p:grpSpPr>
        <a:xfrm>
          <a:off x="0" y="0"/>
          <a:ext cx="0" cy="0"/>
          <a:chOff x="0" y="0"/>
          <a:chExt cx="0" cy="0"/>
        </a:xfrm>
      </p:grpSpPr>
      <p:sp>
        <p:nvSpPr>
          <p:cNvPr id="289" name="Google Shape;289;p32"/>
          <p:cNvSpPr txBox="1"/>
          <p:nvPr>
            <p:ph type="title"/>
          </p:nvPr>
        </p:nvSpPr>
        <p:spPr>
          <a:xfrm>
            <a:off x="207075" y="332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Limitations and Shortcomings of Simulated Results</a:t>
            </a:r>
            <a:endParaRPr b="1">
              <a:solidFill>
                <a:schemeClr val="lt1"/>
              </a:solidFill>
            </a:endParaRPr>
          </a:p>
        </p:txBody>
      </p:sp>
      <p:sp>
        <p:nvSpPr>
          <p:cNvPr id="290" name="Google Shape;290;p32"/>
          <p:cNvSpPr txBox="1"/>
          <p:nvPr/>
        </p:nvSpPr>
        <p:spPr>
          <a:xfrm>
            <a:off x="-998575" y="2060625"/>
            <a:ext cx="2704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1" name="Google Shape;291;p32"/>
          <p:cNvSpPr/>
          <p:nvPr/>
        </p:nvSpPr>
        <p:spPr>
          <a:xfrm>
            <a:off x="3626225" y="1215425"/>
            <a:ext cx="1682300" cy="1497175"/>
          </a:xfrm>
          <a:prstGeom prst="flowChartOffpageConnector">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Overlay of map had to be hardcoded</a:t>
            </a:r>
            <a:endParaRPr b="1">
              <a:solidFill>
                <a:schemeClr val="lt1"/>
              </a:solidFill>
            </a:endParaRPr>
          </a:p>
        </p:txBody>
      </p:sp>
      <p:sp>
        <p:nvSpPr>
          <p:cNvPr id="292" name="Google Shape;292;p32"/>
          <p:cNvSpPr/>
          <p:nvPr/>
        </p:nvSpPr>
        <p:spPr>
          <a:xfrm>
            <a:off x="2560775" y="3082325"/>
            <a:ext cx="1682300" cy="1497175"/>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Map generation had to be done separately</a:t>
            </a:r>
            <a:endParaRPr b="1">
              <a:solidFill>
                <a:schemeClr val="lt1"/>
              </a:solidFill>
            </a:endParaRPr>
          </a:p>
        </p:txBody>
      </p:sp>
      <p:sp>
        <p:nvSpPr>
          <p:cNvPr id="293" name="Google Shape;293;p32"/>
          <p:cNvSpPr/>
          <p:nvPr/>
        </p:nvSpPr>
        <p:spPr>
          <a:xfrm>
            <a:off x="1489675" y="1215425"/>
            <a:ext cx="1682300" cy="1497175"/>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GPS coordinates were randomly generated</a:t>
            </a:r>
            <a:endParaRPr b="1">
              <a:solidFill>
                <a:schemeClr val="lt1"/>
              </a:solidFill>
            </a:endParaRPr>
          </a:p>
        </p:txBody>
      </p:sp>
      <p:sp>
        <p:nvSpPr>
          <p:cNvPr id="294" name="Google Shape;294;p32"/>
          <p:cNvSpPr/>
          <p:nvPr/>
        </p:nvSpPr>
        <p:spPr>
          <a:xfrm>
            <a:off x="4696750" y="3082325"/>
            <a:ext cx="1682300" cy="1497175"/>
          </a:xfrm>
          <a:prstGeom prst="flowChartOffpageConnector">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Grouping of targets &amp; refinement is uncorrelated with the video</a:t>
            </a:r>
            <a:endParaRPr b="1">
              <a:solidFill>
                <a:schemeClr val="lt1"/>
              </a:solidFill>
            </a:endParaRPr>
          </a:p>
        </p:txBody>
      </p:sp>
      <p:sp>
        <p:nvSpPr>
          <p:cNvPr id="295" name="Google Shape;295;p32"/>
          <p:cNvSpPr/>
          <p:nvPr/>
        </p:nvSpPr>
        <p:spPr>
          <a:xfrm>
            <a:off x="5762775" y="1215425"/>
            <a:ext cx="1682300" cy="1497175"/>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Full mission process could not be simulated</a:t>
            </a:r>
            <a:endParaRPr b="1">
              <a:solidFill>
                <a:schemeClr val="lt1"/>
              </a:solidFill>
            </a:endParaRPr>
          </a:p>
        </p:txBody>
      </p:sp>
      <p:sp>
        <p:nvSpPr>
          <p:cNvPr id="296" name="Google Shape;296;p32"/>
          <p:cNvSpPr txBox="1"/>
          <p:nvPr/>
        </p:nvSpPr>
        <p:spPr>
          <a:xfrm>
            <a:off x="8153925" y="4743300"/>
            <a:ext cx="9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(Preston)</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3"/>
          <p:cNvPicPr preferRelativeResize="0"/>
          <p:nvPr/>
        </p:nvPicPr>
        <p:blipFill>
          <a:blip r:embed="rId3">
            <a:alphaModFix amt="46000"/>
          </a:blip>
          <a:stretch>
            <a:fillRect/>
          </a:stretch>
        </p:blipFill>
        <p:spPr>
          <a:xfrm>
            <a:off x="0" y="1367"/>
            <a:ext cx="9143999" cy="5140765"/>
          </a:xfrm>
          <a:prstGeom prst="rect">
            <a:avLst/>
          </a:prstGeom>
          <a:noFill/>
          <a:ln>
            <a:noFill/>
          </a:ln>
        </p:spPr>
      </p:pic>
      <p:sp>
        <p:nvSpPr>
          <p:cNvPr id="302" name="Google Shape;302;p33"/>
          <p:cNvSpPr txBox="1"/>
          <p:nvPr/>
        </p:nvSpPr>
        <p:spPr>
          <a:xfrm>
            <a:off x="524550" y="2079150"/>
            <a:ext cx="8094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200">
                <a:solidFill>
                  <a:schemeClr val="dk1"/>
                </a:solidFill>
              </a:rPr>
              <a:t>Project Outlook &amp; Impact</a:t>
            </a:r>
            <a:endParaRPr sz="5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306" name="Shape 306"/>
        <p:cNvGrpSpPr/>
        <p:nvPr/>
      </p:nvGrpSpPr>
      <p:grpSpPr>
        <a:xfrm>
          <a:off x="0" y="0"/>
          <a:ext cx="0" cy="0"/>
          <a:chOff x="0" y="0"/>
          <a:chExt cx="0" cy="0"/>
        </a:xfrm>
      </p:grpSpPr>
      <p:sp>
        <p:nvSpPr>
          <p:cNvPr id="307" name="Google Shape;307;p34"/>
          <p:cNvSpPr txBox="1"/>
          <p:nvPr>
            <p:ph idx="1" type="body"/>
          </p:nvPr>
        </p:nvSpPr>
        <p:spPr>
          <a:xfrm>
            <a:off x="596700" y="2744400"/>
            <a:ext cx="8058600" cy="199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08" name="Google Shape;308;p34"/>
          <p:cNvSpPr txBox="1"/>
          <p:nvPr>
            <p:ph type="title"/>
          </p:nvPr>
        </p:nvSpPr>
        <p:spPr>
          <a:xfrm>
            <a:off x="204425" y="166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What We Learned?</a:t>
            </a:r>
            <a:endParaRPr b="1">
              <a:solidFill>
                <a:schemeClr val="lt1"/>
              </a:solidFill>
            </a:endParaRPr>
          </a:p>
        </p:txBody>
      </p:sp>
      <p:sp>
        <p:nvSpPr>
          <p:cNvPr id="309" name="Google Shape;309;p34"/>
          <p:cNvSpPr txBox="1"/>
          <p:nvPr/>
        </p:nvSpPr>
        <p:spPr>
          <a:xfrm>
            <a:off x="8012400" y="4743300"/>
            <a:ext cx="11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(Nicholas)</a:t>
            </a:r>
            <a:endParaRPr>
              <a:solidFill>
                <a:schemeClr val="lt1"/>
              </a:solidFill>
            </a:endParaRPr>
          </a:p>
        </p:txBody>
      </p:sp>
      <p:sp>
        <p:nvSpPr>
          <p:cNvPr id="310" name="Google Shape;310;p34"/>
          <p:cNvSpPr/>
          <p:nvPr/>
        </p:nvSpPr>
        <p:spPr>
          <a:xfrm>
            <a:off x="1665650" y="3154450"/>
            <a:ext cx="2411700" cy="14640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sz="1500">
                <a:solidFill>
                  <a:schemeClr val="lt1"/>
                </a:solidFill>
              </a:rPr>
              <a:t>M</a:t>
            </a:r>
            <a:r>
              <a:rPr b="1" lang="en" sz="1500">
                <a:solidFill>
                  <a:schemeClr val="lt1"/>
                </a:solidFill>
              </a:rPr>
              <a:t>ore integrated testing with Pixhawk &amp; Mission Planner</a:t>
            </a:r>
            <a:endParaRPr b="1" sz="1100">
              <a:solidFill>
                <a:schemeClr val="lt1"/>
              </a:solidFill>
            </a:endParaRPr>
          </a:p>
        </p:txBody>
      </p:sp>
      <p:sp>
        <p:nvSpPr>
          <p:cNvPr id="311" name="Google Shape;311;p34"/>
          <p:cNvSpPr/>
          <p:nvPr/>
        </p:nvSpPr>
        <p:spPr>
          <a:xfrm>
            <a:off x="1665650" y="1147813"/>
            <a:ext cx="2411700" cy="1380900"/>
          </a:xfrm>
          <a:prstGeom prst="roundRect">
            <a:avLst>
              <a:gd fmla="val 16667" name="adj"/>
            </a:avLst>
          </a:prstGeom>
          <a:solidFill>
            <a:srgbClr val="1C4587"/>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1500">
                <a:solidFill>
                  <a:schemeClr val="lt1"/>
                </a:solidFill>
              </a:rPr>
              <a:t>Functioning code on local machine != functioning code on Pi in the sky</a:t>
            </a:r>
            <a:endParaRPr b="1" sz="1100">
              <a:solidFill>
                <a:schemeClr val="lt1"/>
              </a:solidFill>
            </a:endParaRPr>
          </a:p>
        </p:txBody>
      </p:sp>
      <p:sp>
        <p:nvSpPr>
          <p:cNvPr id="312" name="Google Shape;312;p34"/>
          <p:cNvSpPr/>
          <p:nvPr/>
        </p:nvSpPr>
        <p:spPr>
          <a:xfrm>
            <a:off x="4931500" y="1147825"/>
            <a:ext cx="2411700" cy="14640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sz="1500">
                <a:solidFill>
                  <a:schemeClr val="lt1"/>
                </a:solidFill>
              </a:rPr>
              <a:t>Needed a more</a:t>
            </a:r>
            <a:r>
              <a:rPr b="1" lang="en" sz="1500">
                <a:solidFill>
                  <a:schemeClr val="lt1"/>
                </a:solidFill>
              </a:rPr>
              <a:t> robust logging scheme</a:t>
            </a:r>
            <a:endParaRPr b="1" sz="1100">
              <a:solidFill>
                <a:schemeClr val="lt1"/>
              </a:solidFill>
            </a:endParaRPr>
          </a:p>
        </p:txBody>
      </p:sp>
      <p:sp>
        <p:nvSpPr>
          <p:cNvPr id="313" name="Google Shape;313;p34"/>
          <p:cNvSpPr/>
          <p:nvPr/>
        </p:nvSpPr>
        <p:spPr>
          <a:xfrm>
            <a:off x="4931500" y="3196000"/>
            <a:ext cx="2411700" cy="13809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sz="1500">
                <a:solidFill>
                  <a:schemeClr val="lt1"/>
                </a:solidFill>
              </a:rPr>
              <a:t>Needed a</a:t>
            </a:r>
            <a:r>
              <a:rPr b="1" lang="en" sz="1500">
                <a:solidFill>
                  <a:schemeClr val="lt1"/>
                </a:solidFill>
              </a:rPr>
              <a:t> flight day purely for testing ATR software</a:t>
            </a:r>
            <a:endParaRPr b="1" sz="11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5"/>
          <p:cNvPicPr preferRelativeResize="0"/>
          <p:nvPr/>
        </p:nvPicPr>
        <p:blipFill>
          <a:blip r:embed="rId3">
            <a:alphaModFix amt="39000"/>
          </a:blip>
          <a:stretch>
            <a:fillRect/>
          </a:stretch>
        </p:blipFill>
        <p:spPr>
          <a:xfrm>
            <a:off x="4614075" y="-2950"/>
            <a:ext cx="4529925" cy="5140751"/>
          </a:xfrm>
          <a:prstGeom prst="rect">
            <a:avLst/>
          </a:prstGeom>
          <a:noFill/>
          <a:ln>
            <a:noFill/>
          </a:ln>
        </p:spPr>
      </p:pic>
      <p:sp>
        <p:nvSpPr>
          <p:cNvPr id="319" name="Google Shape;319;p35"/>
          <p:cNvSpPr txBox="1"/>
          <p:nvPr>
            <p:ph type="title"/>
          </p:nvPr>
        </p:nvSpPr>
        <p:spPr>
          <a:xfrm>
            <a:off x="0" y="314650"/>
            <a:ext cx="4728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t>Conclusions and Future Work</a:t>
            </a:r>
            <a:endParaRPr b="1" sz="2420"/>
          </a:p>
        </p:txBody>
      </p:sp>
      <p:sp>
        <p:nvSpPr>
          <p:cNvPr id="320" name="Google Shape;320;p35"/>
          <p:cNvSpPr txBox="1"/>
          <p:nvPr>
            <p:ph idx="1" type="body"/>
          </p:nvPr>
        </p:nvSpPr>
        <p:spPr>
          <a:xfrm>
            <a:off x="4782025" y="763950"/>
            <a:ext cx="4050300" cy="3979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600">
                <a:solidFill>
                  <a:schemeClr val="dk1"/>
                </a:solidFill>
              </a:rPr>
              <a:t>To explore:</a:t>
            </a:r>
            <a:endParaRPr b="1" sz="1600">
              <a:solidFill>
                <a:schemeClr val="dk1"/>
              </a:solidFill>
            </a:endParaRPr>
          </a:p>
          <a:p>
            <a:pPr indent="0" lvl="0" marL="0" rtl="0" algn="l">
              <a:spcBef>
                <a:spcPts val="1200"/>
              </a:spcBef>
              <a:spcAft>
                <a:spcPts val="0"/>
              </a:spcAft>
              <a:buNone/>
            </a:pPr>
            <a:r>
              <a:rPr lang="en" sz="1438">
                <a:solidFill>
                  <a:schemeClr val="dk1"/>
                </a:solidFill>
              </a:rPr>
              <a:t>Hardware:</a:t>
            </a:r>
            <a:endParaRPr sz="1438">
              <a:solidFill>
                <a:schemeClr val="dk1"/>
              </a:solidFill>
            </a:endParaRPr>
          </a:p>
          <a:p>
            <a:pPr indent="-319949" lvl="0" marL="457200" rtl="0" algn="l">
              <a:spcBef>
                <a:spcPts val="1200"/>
              </a:spcBef>
              <a:spcAft>
                <a:spcPts val="0"/>
              </a:spcAft>
              <a:buClr>
                <a:schemeClr val="dk1"/>
              </a:buClr>
              <a:buSzPts val="1439"/>
              <a:buChar char="●"/>
            </a:pPr>
            <a:r>
              <a:rPr lang="en" sz="1438">
                <a:solidFill>
                  <a:schemeClr val="dk1"/>
                </a:solidFill>
              </a:rPr>
              <a:t>S</a:t>
            </a:r>
            <a:r>
              <a:rPr lang="en" sz="1438">
                <a:solidFill>
                  <a:schemeClr val="dk1"/>
                </a:solidFill>
              </a:rPr>
              <a:t>uccessfully integrate all hardware into the plane</a:t>
            </a:r>
            <a:endParaRPr sz="1438">
              <a:solidFill>
                <a:schemeClr val="dk1"/>
              </a:solidFill>
            </a:endParaRPr>
          </a:p>
          <a:p>
            <a:pPr indent="-319949" lvl="0" marL="457200" rtl="0" algn="l">
              <a:spcBef>
                <a:spcPts val="0"/>
              </a:spcBef>
              <a:spcAft>
                <a:spcPts val="0"/>
              </a:spcAft>
              <a:buClr>
                <a:schemeClr val="dk1"/>
              </a:buClr>
              <a:buSzPts val="1439"/>
              <a:buChar char="●"/>
            </a:pPr>
            <a:r>
              <a:rPr lang="en" sz="1438">
                <a:solidFill>
                  <a:schemeClr val="dk1"/>
                </a:solidFill>
              </a:rPr>
              <a:t>Set up reliable live communication between Pixhawk and Raspberry Pi</a:t>
            </a:r>
            <a:endParaRPr sz="1438">
              <a:solidFill>
                <a:schemeClr val="dk1"/>
              </a:solidFill>
            </a:endParaRPr>
          </a:p>
          <a:p>
            <a:pPr indent="0" lvl="0" marL="0" rtl="0" algn="l">
              <a:spcBef>
                <a:spcPts val="1200"/>
              </a:spcBef>
              <a:spcAft>
                <a:spcPts val="0"/>
              </a:spcAft>
              <a:buNone/>
            </a:pPr>
            <a:r>
              <a:rPr lang="en" sz="1438">
                <a:solidFill>
                  <a:schemeClr val="dk1"/>
                </a:solidFill>
              </a:rPr>
              <a:t>Software:</a:t>
            </a:r>
            <a:endParaRPr sz="1438">
              <a:solidFill>
                <a:schemeClr val="dk1"/>
              </a:solidFill>
            </a:endParaRPr>
          </a:p>
          <a:p>
            <a:pPr indent="-319949" lvl="0" marL="457200" rtl="0" algn="l">
              <a:spcBef>
                <a:spcPts val="1200"/>
              </a:spcBef>
              <a:spcAft>
                <a:spcPts val="0"/>
              </a:spcAft>
              <a:buClr>
                <a:schemeClr val="dk1"/>
              </a:buClr>
              <a:buSzPts val="1439"/>
              <a:buChar char="●"/>
            </a:pPr>
            <a:r>
              <a:rPr lang="en" sz="1438">
                <a:solidFill>
                  <a:schemeClr val="dk1"/>
                </a:solidFill>
              </a:rPr>
              <a:t>Generate and transmit an interactive map</a:t>
            </a:r>
            <a:endParaRPr sz="1438">
              <a:solidFill>
                <a:schemeClr val="dk1"/>
              </a:solidFill>
            </a:endParaRPr>
          </a:p>
          <a:p>
            <a:pPr indent="-319949" lvl="0" marL="457200" rtl="0" algn="l">
              <a:spcBef>
                <a:spcPts val="0"/>
              </a:spcBef>
              <a:spcAft>
                <a:spcPts val="0"/>
              </a:spcAft>
              <a:buClr>
                <a:schemeClr val="dk1"/>
              </a:buClr>
              <a:buSzPts val="1439"/>
              <a:buChar char="●"/>
            </a:pPr>
            <a:r>
              <a:rPr lang="en" sz="1438">
                <a:solidFill>
                  <a:schemeClr val="dk1"/>
                </a:solidFill>
              </a:rPr>
              <a:t>Train ATR code to identify other properties (such as human faces, changes in </a:t>
            </a:r>
            <a:r>
              <a:rPr lang="en" sz="1438">
                <a:solidFill>
                  <a:schemeClr val="dk1"/>
                </a:solidFill>
              </a:rPr>
              <a:t>elevation</a:t>
            </a:r>
            <a:r>
              <a:rPr lang="en" sz="1438">
                <a:solidFill>
                  <a:schemeClr val="dk1"/>
                </a:solidFill>
              </a:rPr>
              <a:t>, environmental features)</a:t>
            </a:r>
            <a:endParaRPr sz="1438">
              <a:solidFill>
                <a:schemeClr val="dk1"/>
              </a:solidFill>
            </a:endParaRPr>
          </a:p>
          <a:p>
            <a:pPr indent="-319949" lvl="0" marL="457200" rtl="0" algn="l">
              <a:spcBef>
                <a:spcPts val="0"/>
              </a:spcBef>
              <a:spcAft>
                <a:spcPts val="0"/>
              </a:spcAft>
              <a:buClr>
                <a:schemeClr val="dk1"/>
              </a:buClr>
              <a:buSzPts val="1439"/>
              <a:buChar char="●"/>
            </a:pPr>
            <a:r>
              <a:rPr lang="en" sz="1438">
                <a:solidFill>
                  <a:schemeClr val="dk1"/>
                </a:solidFill>
              </a:rPr>
              <a:t>Parallelize code to optimize runtime and refine map generation to maximize stitching accuracy</a:t>
            </a:r>
            <a:endParaRPr sz="1438">
              <a:solidFill>
                <a:schemeClr val="dk1"/>
              </a:solidFill>
            </a:endParaRPr>
          </a:p>
        </p:txBody>
      </p:sp>
      <p:graphicFrame>
        <p:nvGraphicFramePr>
          <p:cNvPr id="321" name="Google Shape;321;p35"/>
          <p:cNvGraphicFramePr/>
          <p:nvPr/>
        </p:nvGraphicFramePr>
        <p:xfrm>
          <a:off x="311700" y="1152475"/>
          <a:ext cx="3000000" cy="3000000"/>
        </p:xfrm>
        <a:graphic>
          <a:graphicData uri="http://schemas.openxmlformats.org/drawingml/2006/table">
            <a:tbl>
              <a:tblPr>
                <a:noFill/>
                <a:tableStyleId>{147D0DC3-EE9C-45D8-962E-32F1093F13EE}</a:tableStyleId>
              </a:tblPr>
              <a:tblGrid>
                <a:gridCol w="1335050"/>
                <a:gridCol w="1335050"/>
                <a:gridCol w="1335050"/>
              </a:tblGrid>
              <a:tr h="731475">
                <a:tc>
                  <a:txBody>
                    <a:bodyPr/>
                    <a:lstStyle/>
                    <a:p>
                      <a:pPr indent="0" lvl="0" marL="0" rtl="0" algn="l">
                        <a:spcBef>
                          <a:spcPts val="0"/>
                        </a:spcBef>
                        <a:spcAft>
                          <a:spcPts val="0"/>
                        </a:spcAft>
                        <a:buNone/>
                      </a:pPr>
                      <a:r>
                        <a:rPr b="1" lang="en" sz="1200"/>
                        <a:t>Deliverable</a:t>
                      </a:r>
                      <a:endParaRPr b="1" sz="1200"/>
                    </a:p>
                  </a:txBody>
                  <a:tcPr marT="91425" marB="91425" marR="91425" marL="91425"/>
                </a:tc>
                <a:tc>
                  <a:txBody>
                    <a:bodyPr/>
                    <a:lstStyle/>
                    <a:p>
                      <a:pPr indent="0" lvl="0" marL="0" rtl="0" algn="l">
                        <a:spcBef>
                          <a:spcPts val="0"/>
                        </a:spcBef>
                        <a:spcAft>
                          <a:spcPts val="0"/>
                        </a:spcAft>
                        <a:buNone/>
                      </a:pPr>
                      <a:r>
                        <a:rPr b="1" lang="en" sz="1200"/>
                        <a:t>Success in Practice Flights?</a:t>
                      </a:r>
                      <a:endParaRPr b="1" sz="1200"/>
                    </a:p>
                  </a:txBody>
                  <a:tcPr marT="91425" marB="91425" marR="91425" marL="91425"/>
                </a:tc>
                <a:tc>
                  <a:txBody>
                    <a:bodyPr/>
                    <a:lstStyle/>
                    <a:p>
                      <a:pPr indent="0" lvl="0" marL="0" rtl="0" algn="l">
                        <a:spcBef>
                          <a:spcPts val="0"/>
                        </a:spcBef>
                        <a:spcAft>
                          <a:spcPts val="0"/>
                        </a:spcAft>
                        <a:buNone/>
                      </a:pPr>
                      <a:r>
                        <a:rPr b="1" lang="en" sz="1200"/>
                        <a:t>Success in Simulation?</a:t>
                      </a:r>
                      <a:endParaRPr b="1" sz="1200"/>
                    </a:p>
                  </a:txBody>
                  <a:tcPr marT="91425" marB="91425" marR="91425" marL="91425"/>
                </a:tc>
              </a:tr>
              <a:tr h="518075">
                <a:tc>
                  <a:txBody>
                    <a:bodyPr/>
                    <a:lstStyle/>
                    <a:p>
                      <a:pPr indent="0" lvl="0" marL="0" rtl="0" algn="l">
                        <a:spcBef>
                          <a:spcPts val="0"/>
                        </a:spcBef>
                        <a:spcAft>
                          <a:spcPts val="0"/>
                        </a:spcAft>
                        <a:buNone/>
                      </a:pPr>
                      <a:r>
                        <a:rPr b="1" lang="en" sz="1200"/>
                        <a:t>ATR Algorithm</a:t>
                      </a:r>
                      <a:endParaRPr b="1" sz="12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8600">
                <a:tc>
                  <a:txBody>
                    <a:bodyPr/>
                    <a:lstStyle/>
                    <a:p>
                      <a:pPr indent="0" lvl="0" marL="0" rtl="0" algn="l">
                        <a:spcBef>
                          <a:spcPts val="0"/>
                        </a:spcBef>
                        <a:spcAft>
                          <a:spcPts val="0"/>
                        </a:spcAft>
                        <a:buNone/>
                      </a:pPr>
                      <a:r>
                        <a:rPr b="1" lang="en" sz="1200"/>
                        <a:t>Map Generation</a:t>
                      </a:r>
                      <a:endParaRPr b="1" sz="12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8600">
                <a:tc>
                  <a:txBody>
                    <a:bodyPr/>
                    <a:lstStyle/>
                    <a:p>
                      <a:pPr indent="0" lvl="0" marL="0" rtl="0" algn="l">
                        <a:spcBef>
                          <a:spcPts val="0"/>
                        </a:spcBef>
                        <a:spcAft>
                          <a:spcPts val="0"/>
                        </a:spcAft>
                        <a:buNone/>
                      </a:pPr>
                      <a:r>
                        <a:rPr b="1" lang="en" sz="1200"/>
                        <a:t>GPS Coord Identification</a:t>
                      </a:r>
                      <a:endParaRPr b="1" sz="12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2" name="Google Shape;322;p35"/>
          <p:cNvPicPr preferRelativeResize="0"/>
          <p:nvPr/>
        </p:nvPicPr>
        <p:blipFill>
          <a:blip r:embed="rId4">
            <a:alphaModFix/>
          </a:blip>
          <a:stretch>
            <a:fillRect/>
          </a:stretch>
        </p:blipFill>
        <p:spPr>
          <a:xfrm>
            <a:off x="2103614" y="1904525"/>
            <a:ext cx="421325" cy="421300"/>
          </a:xfrm>
          <a:prstGeom prst="rect">
            <a:avLst/>
          </a:prstGeom>
          <a:noFill/>
          <a:ln>
            <a:noFill/>
          </a:ln>
        </p:spPr>
      </p:pic>
      <p:pic>
        <p:nvPicPr>
          <p:cNvPr id="323" name="Google Shape;323;p35"/>
          <p:cNvPicPr preferRelativeResize="0"/>
          <p:nvPr/>
        </p:nvPicPr>
        <p:blipFill>
          <a:blip r:embed="rId4">
            <a:alphaModFix/>
          </a:blip>
          <a:stretch>
            <a:fillRect/>
          </a:stretch>
        </p:blipFill>
        <p:spPr>
          <a:xfrm>
            <a:off x="3442814" y="1904525"/>
            <a:ext cx="421325" cy="421300"/>
          </a:xfrm>
          <a:prstGeom prst="rect">
            <a:avLst/>
          </a:prstGeom>
          <a:noFill/>
          <a:ln>
            <a:noFill/>
          </a:ln>
        </p:spPr>
      </p:pic>
      <p:pic>
        <p:nvPicPr>
          <p:cNvPr id="324" name="Google Shape;324;p35"/>
          <p:cNvPicPr preferRelativeResize="0"/>
          <p:nvPr/>
        </p:nvPicPr>
        <p:blipFill>
          <a:blip r:embed="rId4">
            <a:alphaModFix/>
          </a:blip>
          <a:stretch>
            <a:fillRect/>
          </a:stretch>
        </p:blipFill>
        <p:spPr>
          <a:xfrm>
            <a:off x="2103601" y="2450300"/>
            <a:ext cx="421325" cy="421300"/>
          </a:xfrm>
          <a:prstGeom prst="rect">
            <a:avLst/>
          </a:prstGeom>
          <a:noFill/>
          <a:ln>
            <a:noFill/>
          </a:ln>
        </p:spPr>
      </p:pic>
      <p:pic>
        <p:nvPicPr>
          <p:cNvPr id="325" name="Google Shape;325;p35"/>
          <p:cNvPicPr preferRelativeResize="0"/>
          <p:nvPr/>
        </p:nvPicPr>
        <p:blipFill>
          <a:blip r:embed="rId4">
            <a:alphaModFix/>
          </a:blip>
          <a:stretch>
            <a:fillRect/>
          </a:stretch>
        </p:blipFill>
        <p:spPr>
          <a:xfrm>
            <a:off x="3442801" y="2450300"/>
            <a:ext cx="421325" cy="421300"/>
          </a:xfrm>
          <a:prstGeom prst="rect">
            <a:avLst/>
          </a:prstGeom>
          <a:noFill/>
          <a:ln>
            <a:noFill/>
          </a:ln>
        </p:spPr>
      </p:pic>
      <p:pic>
        <p:nvPicPr>
          <p:cNvPr id="326" name="Google Shape;326;p35"/>
          <p:cNvPicPr preferRelativeResize="0"/>
          <p:nvPr/>
        </p:nvPicPr>
        <p:blipFill rotWithShape="1">
          <a:blip r:embed="rId5">
            <a:alphaModFix/>
          </a:blip>
          <a:srcRect b="0" l="46907" r="0" t="0"/>
          <a:stretch/>
        </p:blipFill>
        <p:spPr>
          <a:xfrm>
            <a:off x="2141075" y="2996075"/>
            <a:ext cx="346425" cy="390725"/>
          </a:xfrm>
          <a:prstGeom prst="rect">
            <a:avLst/>
          </a:prstGeom>
          <a:noFill/>
          <a:ln>
            <a:noFill/>
          </a:ln>
        </p:spPr>
      </p:pic>
      <p:pic>
        <p:nvPicPr>
          <p:cNvPr id="327" name="Google Shape;327;p35"/>
          <p:cNvPicPr preferRelativeResize="0"/>
          <p:nvPr/>
        </p:nvPicPr>
        <p:blipFill rotWithShape="1">
          <a:blip r:embed="rId5">
            <a:alphaModFix/>
          </a:blip>
          <a:srcRect b="0" l="46907" r="0" t="0"/>
          <a:stretch/>
        </p:blipFill>
        <p:spPr>
          <a:xfrm>
            <a:off x="3461550" y="2996075"/>
            <a:ext cx="346425" cy="390725"/>
          </a:xfrm>
          <a:prstGeom prst="rect">
            <a:avLst/>
          </a:prstGeom>
          <a:noFill/>
          <a:ln>
            <a:noFill/>
          </a:ln>
        </p:spPr>
      </p:pic>
      <p:sp>
        <p:nvSpPr>
          <p:cNvPr id="328" name="Google Shape;328;p35"/>
          <p:cNvSpPr txBox="1"/>
          <p:nvPr/>
        </p:nvSpPr>
        <p:spPr>
          <a:xfrm>
            <a:off x="8153925" y="4743300"/>
            <a:ext cx="9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(Rohan)</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6"/>
          <p:cNvPicPr preferRelativeResize="0"/>
          <p:nvPr/>
        </p:nvPicPr>
        <p:blipFill>
          <a:blip r:embed="rId3">
            <a:alphaModFix amt="39000"/>
          </a:blip>
          <a:stretch>
            <a:fillRect/>
          </a:stretch>
        </p:blipFill>
        <p:spPr>
          <a:xfrm>
            <a:off x="4614075" y="-2950"/>
            <a:ext cx="4529925" cy="5140751"/>
          </a:xfrm>
          <a:prstGeom prst="rect">
            <a:avLst/>
          </a:prstGeom>
          <a:noFill/>
          <a:ln>
            <a:noFill/>
          </a:ln>
        </p:spPr>
      </p:pic>
      <p:sp>
        <p:nvSpPr>
          <p:cNvPr id="334" name="Google Shape;334;p36"/>
          <p:cNvSpPr txBox="1"/>
          <p:nvPr>
            <p:ph type="title"/>
          </p:nvPr>
        </p:nvSpPr>
        <p:spPr>
          <a:xfrm>
            <a:off x="311700" y="251725"/>
            <a:ext cx="779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Global, Environmental, and Societal Impact</a:t>
            </a:r>
            <a:endParaRPr b="1"/>
          </a:p>
        </p:txBody>
      </p:sp>
      <p:sp>
        <p:nvSpPr>
          <p:cNvPr id="335" name="Google Shape;33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Global:</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Semi-autonomous vehicles are already used in search and rescue missions on areas affected by natural disasters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Fully autonomous vehicles can improve the search and rescue process</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ATR and Map Generation scripts are not uncommon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Societal: </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Effective usage of UAVs are safer for AFD</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Easier to deliver supplies to stranded people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Environmental:</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UAVs are energy efficient</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Able to generate a map of an area greatly affected by natural disaster</a:t>
            </a:r>
            <a:endParaRPr>
              <a:solidFill>
                <a:schemeClr val="dk1"/>
              </a:solidFill>
            </a:endParaRPr>
          </a:p>
        </p:txBody>
      </p:sp>
      <p:sp>
        <p:nvSpPr>
          <p:cNvPr id="336" name="Google Shape;336;p36"/>
          <p:cNvSpPr txBox="1"/>
          <p:nvPr/>
        </p:nvSpPr>
        <p:spPr>
          <a:xfrm>
            <a:off x="8153925" y="4743300"/>
            <a:ext cx="9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(Rohan)</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311700" y="1592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rgbClr val="000000"/>
                </a:solidFill>
              </a:rPr>
              <a:t>Decision Matrix</a:t>
            </a:r>
            <a:endParaRPr b="1" sz="2800">
              <a:solidFill>
                <a:srgbClr val="000000"/>
              </a:solidFill>
            </a:endParaRPr>
          </a:p>
        </p:txBody>
      </p:sp>
      <p:pic>
        <p:nvPicPr>
          <p:cNvPr id="70" name="Google Shape;70;p15"/>
          <p:cNvPicPr preferRelativeResize="0"/>
          <p:nvPr/>
        </p:nvPicPr>
        <p:blipFill>
          <a:blip r:embed="rId3">
            <a:alphaModFix/>
          </a:blip>
          <a:stretch>
            <a:fillRect/>
          </a:stretch>
        </p:blipFill>
        <p:spPr>
          <a:xfrm>
            <a:off x="2716025" y="731975"/>
            <a:ext cx="3711974" cy="668800"/>
          </a:xfrm>
          <a:prstGeom prst="rect">
            <a:avLst/>
          </a:prstGeom>
          <a:noFill/>
          <a:ln>
            <a:noFill/>
          </a:ln>
        </p:spPr>
      </p:pic>
      <p:pic>
        <p:nvPicPr>
          <p:cNvPr id="71" name="Google Shape;71;p15"/>
          <p:cNvPicPr preferRelativeResize="0"/>
          <p:nvPr/>
        </p:nvPicPr>
        <p:blipFill>
          <a:blip r:embed="rId4">
            <a:alphaModFix/>
          </a:blip>
          <a:stretch>
            <a:fillRect/>
          </a:stretch>
        </p:blipFill>
        <p:spPr>
          <a:xfrm>
            <a:off x="563125" y="1281360"/>
            <a:ext cx="1575875" cy="3719065"/>
          </a:xfrm>
          <a:prstGeom prst="rect">
            <a:avLst/>
          </a:prstGeom>
          <a:noFill/>
          <a:ln>
            <a:noFill/>
          </a:ln>
        </p:spPr>
      </p:pic>
      <p:pic>
        <p:nvPicPr>
          <p:cNvPr id="72" name="Google Shape;72;p15"/>
          <p:cNvPicPr preferRelativeResize="0"/>
          <p:nvPr/>
        </p:nvPicPr>
        <p:blipFill>
          <a:blip r:embed="rId5">
            <a:alphaModFix/>
          </a:blip>
          <a:stretch>
            <a:fillRect/>
          </a:stretch>
        </p:blipFill>
        <p:spPr>
          <a:xfrm>
            <a:off x="2388563" y="1527550"/>
            <a:ext cx="4366882" cy="3472875"/>
          </a:xfrm>
          <a:prstGeom prst="rect">
            <a:avLst/>
          </a:prstGeom>
          <a:noFill/>
          <a:ln>
            <a:noFill/>
          </a:ln>
        </p:spPr>
      </p:pic>
      <p:sp>
        <p:nvSpPr>
          <p:cNvPr id="73" name="Google Shape;73;p15"/>
          <p:cNvSpPr txBox="1"/>
          <p:nvPr/>
        </p:nvSpPr>
        <p:spPr>
          <a:xfrm>
            <a:off x="8118775" y="4743300"/>
            <a:ext cx="102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(Justin)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mt="48000"/>
          </a:blip>
          <a:stretch>
            <a:fillRect/>
          </a:stretch>
        </p:blipFill>
        <p:spPr>
          <a:xfrm>
            <a:off x="0" y="1367"/>
            <a:ext cx="9143999" cy="5140765"/>
          </a:xfrm>
          <a:prstGeom prst="rect">
            <a:avLst/>
          </a:prstGeom>
          <a:noFill/>
          <a:ln>
            <a:noFill/>
          </a:ln>
        </p:spPr>
      </p:pic>
      <p:sp>
        <p:nvSpPr>
          <p:cNvPr id="79" name="Google Shape;79;p16"/>
          <p:cNvSpPr txBox="1"/>
          <p:nvPr/>
        </p:nvSpPr>
        <p:spPr>
          <a:xfrm>
            <a:off x="8131200" y="4743300"/>
            <a:ext cx="10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 name="Google Shape;80;p16"/>
          <p:cNvSpPr txBox="1"/>
          <p:nvPr/>
        </p:nvSpPr>
        <p:spPr>
          <a:xfrm>
            <a:off x="1533450" y="2079150"/>
            <a:ext cx="6077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200">
                <a:solidFill>
                  <a:schemeClr val="dk1"/>
                </a:solidFill>
              </a:rPr>
              <a:t>Final Design Plan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nvSpPr>
        <p:spPr>
          <a:xfrm>
            <a:off x="243975" y="0"/>
            <a:ext cx="8520600" cy="504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2800">
                <a:solidFill>
                  <a:srgbClr val="000000"/>
                </a:solidFill>
              </a:rPr>
              <a:t>Assembly and Set-up of Imaging System</a:t>
            </a:r>
            <a:r>
              <a:rPr lang="en" sz="2800">
                <a:solidFill>
                  <a:srgbClr val="000000"/>
                </a:solidFill>
              </a:rPr>
              <a:t> </a:t>
            </a:r>
            <a:endParaRPr sz="2800">
              <a:solidFill>
                <a:srgbClr val="000000"/>
              </a:solidFill>
            </a:endParaRPr>
          </a:p>
        </p:txBody>
      </p:sp>
      <p:sp>
        <p:nvSpPr>
          <p:cNvPr id="86" name="Google Shape;86;p17"/>
          <p:cNvSpPr txBox="1"/>
          <p:nvPr/>
        </p:nvSpPr>
        <p:spPr>
          <a:xfrm>
            <a:off x="3331725" y="639375"/>
            <a:ext cx="5433000" cy="4325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Debian Linux OS was flashed from user guide to SD card and inserted into SD card port</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Power supplied to Raspberry Pi using USB-C interface</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Micro HDMI to HDMI cable connected for display of Raspberry Pi computer to connected device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Peripheral devices (mouse and keyboard) connected through USB port</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CSI interface used to connect the Raspberry Pi High Quality Camera (HQC) </a:t>
            </a:r>
            <a:endParaRPr sz="1700"/>
          </a:p>
          <a:p>
            <a:pPr indent="0" lvl="0" marL="457200" rtl="0" algn="l">
              <a:spcBef>
                <a:spcPts val="0"/>
              </a:spcBef>
              <a:spcAft>
                <a:spcPts val="0"/>
              </a:spcAft>
              <a:buNone/>
            </a:pPr>
            <a:r>
              <a:t/>
            </a:r>
            <a:endParaRPr sz="1700">
              <a:highlight>
                <a:srgbClr val="EEFF41"/>
              </a:highlight>
            </a:endParaRPr>
          </a:p>
          <a:p>
            <a:pPr indent="0" lvl="0" marL="457200" rtl="0" algn="l">
              <a:spcBef>
                <a:spcPts val="0"/>
              </a:spcBef>
              <a:spcAft>
                <a:spcPts val="0"/>
              </a:spcAft>
              <a:buNone/>
            </a:pPr>
            <a:r>
              <a:t/>
            </a:r>
            <a:endParaRPr/>
          </a:p>
        </p:txBody>
      </p:sp>
      <p:pic>
        <p:nvPicPr>
          <p:cNvPr id="87" name="Google Shape;87;p17"/>
          <p:cNvPicPr preferRelativeResize="0"/>
          <p:nvPr/>
        </p:nvPicPr>
        <p:blipFill rotWithShape="1">
          <a:blip r:embed="rId3">
            <a:alphaModFix/>
          </a:blip>
          <a:srcRect b="18388" l="0" r="4242" t="4670"/>
          <a:stretch/>
        </p:blipFill>
        <p:spPr>
          <a:xfrm>
            <a:off x="72050" y="622149"/>
            <a:ext cx="3175000" cy="1913450"/>
          </a:xfrm>
          <a:prstGeom prst="rect">
            <a:avLst/>
          </a:prstGeom>
          <a:noFill/>
          <a:ln>
            <a:noFill/>
          </a:ln>
        </p:spPr>
      </p:pic>
      <p:pic>
        <p:nvPicPr>
          <p:cNvPr id="88" name="Google Shape;88;p17"/>
          <p:cNvPicPr preferRelativeResize="0"/>
          <p:nvPr/>
        </p:nvPicPr>
        <p:blipFill>
          <a:blip r:embed="rId4">
            <a:alphaModFix/>
          </a:blip>
          <a:stretch>
            <a:fillRect/>
          </a:stretch>
        </p:blipFill>
        <p:spPr>
          <a:xfrm>
            <a:off x="72050" y="2535588"/>
            <a:ext cx="3174999" cy="2381261"/>
          </a:xfrm>
          <a:prstGeom prst="rect">
            <a:avLst/>
          </a:prstGeom>
          <a:noFill/>
          <a:ln>
            <a:noFill/>
          </a:ln>
        </p:spPr>
      </p:pic>
      <p:sp>
        <p:nvSpPr>
          <p:cNvPr id="89" name="Google Shape;89;p17"/>
          <p:cNvSpPr txBox="1"/>
          <p:nvPr/>
        </p:nvSpPr>
        <p:spPr>
          <a:xfrm>
            <a:off x="8085600" y="4743300"/>
            <a:ext cx="10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(Nicholas)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252425" y="-22825"/>
            <a:ext cx="8520600" cy="572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Hardware</a:t>
            </a:r>
            <a:r>
              <a:rPr b="1" lang="en"/>
              <a:t> Overview for the Mission</a:t>
            </a:r>
            <a:endParaRPr b="1"/>
          </a:p>
        </p:txBody>
      </p:sp>
      <p:pic>
        <p:nvPicPr>
          <p:cNvPr id="95" name="Google Shape;95;p18"/>
          <p:cNvPicPr preferRelativeResize="0"/>
          <p:nvPr/>
        </p:nvPicPr>
        <p:blipFill>
          <a:blip r:embed="rId3">
            <a:alphaModFix/>
          </a:blip>
          <a:stretch>
            <a:fillRect/>
          </a:stretch>
        </p:blipFill>
        <p:spPr>
          <a:xfrm>
            <a:off x="252425" y="1617713"/>
            <a:ext cx="3397300" cy="1908075"/>
          </a:xfrm>
          <a:prstGeom prst="rect">
            <a:avLst/>
          </a:prstGeom>
          <a:noFill/>
          <a:ln>
            <a:noFill/>
          </a:ln>
        </p:spPr>
      </p:pic>
      <p:sp>
        <p:nvSpPr>
          <p:cNvPr id="96" name="Google Shape;96;p18"/>
          <p:cNvSpPr txBox="1"/>
          <p:nvPr/>
        </p:nvSpPr>
        <p:spPr>
          <a:xfrm>
            <a:off x="3713625" y="863240"/>
            <a:ext cx="51270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Camera and Raspberry Pi working outside of the plane, next they must be integrated into the plane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camera was mounted on the bottom of the plane, while the Pi needed to be near the Pixhawk</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Through the pinout to the left, the Pi both received power from the Pixhawk and could send and receive messages from the Pixhawk</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To </a:t>
            </a:r>
            <a:r>
              <a:rPr lang="en"/>
              <a:t>support</a:t>
            </a:r>
            <a:r>
              <a:rPr lang="en"/>
              <a:t> this hardware interface, software settings on the Pi also had to be configured, such as enabling serial communication and designating which port would be used for communication with the Pixhawk.</a:t>
            </a:r>
            <a:endParaRPr/>
          </a:p>
          <a:p>
            <a:pPr indent="0" lvl="0" marL="457200" rtl="0" algn="l">
              <a:spcBef>
                <a:spcPts val="0"/>
              </a:spcBef>
              <a:spcAft>
                <a:spcPts val="0"/>
              </a:spcAft>
              <a:buNone/>
            </a:pPr>
            <a:r>
              <a:t/>
            </a:r>
            <a:endParaRPr/>
          </a:p>
        </p:txBody>
      </p:sp>
      <p:sp>
        <p:nvSpPr>
          <p:cNvPr id="97" name="Google Shape;97;p18"/>
          <p:cNvSpPr txBox="1"/>
          <p:nvPr/>
        </p:nvSpPr>
        <p:spPr>
          <a:xfrm>
            <a:off x="8085600" y="4743300"/>
            <a:ext cx="10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(Nicholas)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252425" y="-22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Software Overview for the Mission</a:t>
            </a:r>
            <a:endParaRPr b="1"/>
          </a:p>
        </p:txBody>
      </p:sp>
      <p:sp>
        <p:nvSpPr>
          <p:cNvPr id="103" name="Google Shape;103;p19"/>
          <p:cNvSpPr txBox="1"/>
          <p:nvPr/>
        </p:nvSpPr>
        <p:spPr>
          <a:xfrm>
            <a:off x="8285400" y="4743300"/>
            <a:ext cx="8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
        <p:nvSpPr>
          <p:cNvPr id="104" name="Google Shape;104;p19"/>
          <p:cNvSpPr/>
          <p:nvPr/>
        </p:nvSpPr>
        <p:spPr>
          <a:xfrm>
            <a:off x="2321688" y="684525"/>
            <a:ext cx="4500600" cy="361800"/>
          </a:xfrm>
          <a:prstGeom prst="roundRect">
            <a:avLst>
              <a:gd fmla="val 16667"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Pull Frame &amp; Lat/Lon</a:t>
            </a:r>
            <a:endParaRPr sz="1300">
              <a:solidFill>
                <a:srgbClr val="FFFFFF"/>
              </a:solidFill>
              <a:latin typeface="Roboto"/>
              <a:ea typeface="Roboto"/>
              <a:cs typeface="Roboto"/>
              <a:sym typeface="Roboto"/>
            </a:endParaRPr>
          </a:p>
        </p:txBody>
      </p:sp>
      <p:sp>
        <p:nvSpPr>
          <p:cNvPr id="105" name="Google Shape;105;p19"/>
          <p:cNvSpPr/>
          <p:nvPr/>
        </p:nvSpPr>
        <p:spPr>
          <a:xfrm>
            <a:off x="2321713" y="1677425"/>
            <a:ext cx="4500600" cy="361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RGB Thresholding</a:t>
            </a:r>
            <a:endParaRPr sz="1300">
              <a:solidFill>
                <a:srgbClr val="FFFFFF"/>
              </a:solidFill>
              <a:latin typeface="Roboto"/>
              <a:ea typeface="Roboto"/>
              <a:cs typeface="Roboto"/>
              <a:sym typeface="Roboto"/>
            </a:endParaRPr>
          </a:p>
        </p:txBody>
      </p:sp>
      <p:sp>
        <p:nvSpPr>
          <p:cNvPr id="106" name="Google Shape;106;p19"/>
          <p:cNvSpPr/>
          <p:nvPr/>
        </p:nvSpPr>
        <p:spPr>
          <a:xfrm>
            <a:off x="2321713" y="2175800"/>
            <a:ext cx="4500600" cy="361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SIFT &amp; FLANN</a:t>
            </a:r>
            <a:endParaRPr sz="1300">
              <a:solidFill>
                <a:srgbClr val="FFFFFF"/>
              </a:solidFill>
              <a:latin typeface="Roboto"/>
              <a:ea typeface="Roboto"/>
              <a:cs typeface="Roboto"/>
              <a:sym typeface="Roboto"/>
            </a:endParaRPr>
          </a:p>
        </p:txBody>
      </p:sp>
      <p:sp>
        <p:nvSpPr>
          <p:cNvPr id="107" name="Google Shape;107;p19"/>
          <p:cNvSpPr/>
          <p:nvPr/>
        </p:nvSpPr>
        <p:spPr>
          <a:xfrm>
            <a:off x="2321713" y="2670325"/>
            <a:ext cx="4500600" cy="3618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Make Decision: Smiley/Frowny/Tarp</a:t>
            </a:r>
            <a:endParaRPr sz="1300">
              <a:solidFill>
                <a:srgbClr val="FFFFFF"/>
              </a:solidFill>
              <a:latin typeface="Roboto"/>
              <a:ea typeface="Roboto"/>
              <a:cs typeface="Roboto"/>
              <a:sym typeface="Roboto"/>
            </a:endParaRPr>
          </a:p>
        </p:txBody>
      </p:sp>
      <p:sp>
        <p:nvSpPr>
          <p:cNvPr id="108" name="Google Shape;108;p19"/>
          <p:cNvSpPr/>
          <p:nvPr/>
        </p:nvSpPr>
        <p:spPr>
          <a:xfrm>
            <a:off x="2321713" y="3144425"/>
            <a:ext cx="4500600" cy="3618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Calculate GPS Location</a:t>
            </a:r>
            <a:endParaRPr sz="1300">
              <a:solidFill>
                <a:srgbClr val="FFFFFF"/>
              </a:solidFill>
              <a:latin typeface="Roboto"/>
              <a:ea typeface="Roboto"/>
              <a:cs typeface="Roboto"/>
              <a:sym typeface="Roboto"/>
            </a:endParaRPr>
          </a:p>
        </p:txBody>
      </p:sp>
      <p:sp>
        <p:nvSpPr>
          <p:cNvPr id="109" name="Google Shape;109;p19"/>
          <p:cNvSpPr/>
          <p:nvPr/>
        </p:nvSpPr>
        <p:spPr>
          <a:xfrm>
            <a:off x="2321713" y="1180975"/>
            <a:ext cx="4500600" cy="361800"/>
          </a:xfrm>
          <a:prstGeom prst="roundRect">
            <a:avLst>
              <a:gd fmla="val 16667"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Undistort &amp; Resize</a:t>
            </a:r>
            <a:endParaRPr sz="1300">
              <a:solidFill>
                <a:srgbClr val="FFFFFF"/>
              </a:solidFill>
              <a:latin typeface="Roboto"/>
              <a:ea typeface="Roboto"/>
              <a:cs typeface="Roboto"/>
              <a:sym typeface="Roboto"/>
            </a:endParaRPr>
          </a:p>
        </p:txBody>
      </p:sp>
      <p:sp>
        <p:nvSpPr>
          <p:cNvPr id="110" name="Google Shape;110;p19"/>
          <p:cNvSpPr/>
          <p:nvPr/>
        </p:nvSpPr>
        <p:spPr>
          <a:xfrm>
            <a:off x="2321713" y="3667050"/>
            <a:ext cx="4500600" cy="3618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Check Distance to Closest Target</a:t>
            </a:r>
            <a:endParaRPr sz="1300">
              <a:solidFill>
                <a:srgbClr val="FFFFFF"/>
              </a:solidFill>
              <a:latin typeface="Roboto"/>
              <a:ea typeface="Roboto"/>
              <a:cs typeface="Roboto"/>
              <a:sym typeface="Roboto"/>
            </a:endParaRPr>
          </a:p>
        </p:txBody>
      </p:sp>
      <p:sp>
        <p:nvSpPr>
          <p:cNvPr id="111" name="Google Shape;111;p19"/>
          <p:cNvSpPr/>
          <p:nvPr/>
        </p:nvSpPr>
        <p:spPr>
          <a:xfrm>
            <a:off x="2321713" y="4161575"/>
            <a:ext cx="4500600" cy="3618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Target Refinement</a:t>
            </a:r>
            <a:endParaRPr sz="1300">
              <a:solidFill>
                <a:srgbClr val="FFFFFF"/>
              </a:solidFill>
              <a:latin typeface="Roboto"/>
              <a:ea typeface="Roboto"/>
              <a:cs typeface="Roboto"/>
              <a:sym typeface="Roboto"/>
            </a:endParaRPr>
          </a:p>
        </p:txBody>
      </p:sp>
      <p:sp>
        <p:nvSpPr>
          <p:cNvPr id="112" name="Google Shape;112;p19"/>
          <p:cNvSpPr/>
          <p:nvPr/>
        </p:nvSpPr>
        <p:spPr>
          <a:xfrm>
            <a:off x="2321713" y="4656100"/>
            <a:ext cx="4500600" cy="3618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Map Generation &amp; Overlay</a:t>
            </a:r>
            <a:endParaRPr sz="1300">
              <a:solidFill>
                <a:srgbClr val="FFFFFF"/>
              </a:solidFill>
              <a:latin typeface="Roboto"/>
              <a:ea typeface="Roboto"/>
              <a:cs typeface="Roboto"/>
              <a:sym typeface="Roboto"/>
            </a:endParaRPr>
          </a:p>
        </p:txBody>
      </p:sp>
      <p:cxnSp>
        <p:nvCxnSpPr>
          <p:cNvPr id="113" name="Google Shape;113;p19"/>
          <p:cNvCxnSpPr>
            <a:stCxn id="110" idx="1"/>
            <a:endCxn id="104" idx="1"/>
          </p:cNvCxnSpPr>
          <p:nvPr/>
        </p:nvCxnSpPr>
        <p:spPr>
          <a:xfrm flipH="1" rot="10800000">
            <a:off x="2321713" y="865350"/>
            <a:ext cx="600" cy="2982600"/>
          </a:xfrm>
          <a:prstGeom prst="bentConnector3">
            <a:avLst>
              <a:gd fmla="val -125347917" name="adj1"/>
            </a:avLst>
          </a:prstGeom>
          <a:noFill/>
          <a:ln cap="flat" cmpd="sng" w="19050">
            <a:solidFill>
              <a:schemeClr val="dk1"/>
            </a:solidFill>
            <a:prstDash val="solid"/>
            <a:round/>
            <a:headEnd len="med" w="med" type="none"/>
            <a:tailEnd len="med" w="med" type="triangle"/>
          </a:ln>
        </p:spPr>
      </p:cxnSp>
      <p:sp>
        <p:nvSpPr>
          <p:cNvPr id="114" name="Google Shape;114;p19"/>
          <p:cNvSpPr/>
          <p:nvPr/>
        </p:nvSpPr>
        <p:spPr>
          <a:xfrm>
            <a:off x="2189400" y="1598450"/>
            <a:ext cx="4789200" cy="1479300"/>
          </a:xfrm>
          <a:prstGeom prst="rect">
            <a:avLst/>
          </a:prstGeom>
          <a:no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nvSpPr>
        <p:spPr>
          <a:xfrm>
            <a:off x="7219675" y="2138000"/>
            <a:ext cx="11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ATR Model</a:t>
            </a:r>
            <a:endParaRPr>
              <a:solidFill>
                <a:schemeClr val="dk1"/>
              </a:solidFill>
            </a:endParaRPr>
          </a:p>
        </p:txBody>
      </p:sp>
      <p:sp>
        <p:nvSpPr>
          <p:cNvPr id="116" name="Google Shape;116;p19"/>
          <p:cNvSpPr txBox="1"/>
          <p:nvPr/>
        </p:nvSpPr>
        <p:spPr>
          <a:xfrm>
            <a:off x="284625" y="1833350"/>
            <a:ext cx="1119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Iterate During Search Phase</a:t>
            </a:r>
            <a:endParaRPr/>
          </a:p>
        </p:txBody>
      </p:sp>
      <p:sp>
        <p:nvSpPr>
          <p:cNvPr id="117" name="Google Shape;117;p19"/>
          <p:cNvSpPr/>
          <p:nvPr/>
        </p:nvSpPr>
        <p:spPr>
          <a:xfrm>
            <a:off x="6941349" y="4283525"/>
            <a:ext cx="656100" cy="117900"/>
          </a:xfrm>
          <a:prstGeom prst="rightArrow">
            <a:avLst>
              <a:gd fmla="val 50000" name="adj1"/>
              <a:gd fmla="val 50000" name="adj2"/>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nvSpPr>
        <p:spPr>
          <a:xfrm>
            <a:off x="7716475" y="4034675"/>
            <a:ext cx="111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Pass off to ADP Team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2" name="Shape 122"/>
        <p:cNvGrpSpPr/>
        <p:nvPr/>
      </p:nvGrpSpPr>
      <p:grpSpPr>
        <a:xfrm>
          <a:off x="0" y="0"/>
          <a:ext cx="0" cy="0"/>
          <a:chOff x="0" y="0"/>
          <a:chExt cx="0" cy="0"/>
        </a:xfrm>
      </p:grpSpPr>
      <p:sp>
        <p:nvSpPr>
          <p:cNvPr id="123" name="Google Shape;123;p20"/>
          <p:cNvSpPr txBox="1"/>
          <p:nvPr>
            <p:ph type="title"/>
          </p:nvPr>
        </p:nvSpPr>
        <p:spPr>
          <a:xfrm>
            <a:off x="192350" y="156400"/>
            <a:ext cx="820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Procedure for </a:t>
            </a:r>
            <a:r>
              <a:rPr b="1" lang="en"/>
              <a:t>Camera Calibration Algorithm</a:t>
            </a:r>
            <a:endParaRPr/>
          </a:p>
        </p:txBody>
      </p:sp>
      <p:sp>
        <p:nvSpPr>
          <p:cNvPr id="124" name="Google Shape;124;p20"/>
          <p:cNvSpPr txBox="1"/>
          <p:nvPr/>
        </p:nvSpPr>
        <p:spPr>
          <a:xfrm>
            <a:off x="7632000" y="4743300"/>
            <a:ext cx="151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(Justin)</a:t>
            </a:r>
            <a:endParaRPr/>
          </a:p>
        </p:txBody>
      </p:sp>
      <p:cxnSp>
        <p:nvCxnSpPr>
          <p:cNvPr id="125" name="Google Shape;125;p20"/>
          <p:cNvCxnSpPr/>
          <p:nvPr/>
        </p:nvCxnSpPr>
        <p:spPr>
          <a:xfrm flipH="1" rot="10800000">
            <a:off x="5143780" y="3489279"/>
            <a:ext cx="278700" cy="5100"/>
          </a:xfrm>
          <a:prstGeom prst="straightConnector1">
            <a:avLst/>
          </a:prstGeom>
          <a:noFill/>
          <a:ln cap="flat" cmpd="sng" w="9525">
            <a:solidFill>
              <a:schemeClr val="dk2"/>
            </a:solidFill>
            <a:prstDash val="solid"/>
            <a:round/>
            <a:headEnd len="med" w="med" type="none"/>
            <a:tailEnd len="med" w="med" type="triangle"/>
          </a:ln>
        </p:spPr>
      </p:cxnSp>
      <p:sp>
        <p:nvSpPr>
          <p:cNvPr id="126" name="Google Shape;126;p20"/>
          <p:cNvSpPr txBox="1"/>
          <p:nvPr/>
        </p:nvSpPr>
        <p:spPr>
          <a:xfrm>
            <a:off x="5422475" y="4197800"/>
            <a:ext cx="1569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Distorted Digital Chessboard with Interior Points Identified</a:t>
            </a:r>
            <a:endParaRPr sz="1000"/>
          </a:p>
        </p:txBody>
      </p:sp>
      <p:pic>
        <p:nvPicPr>
          <p:cNvPr id="127" name="Google Shape;127;p20"/>
          <p:cNvPicPr preferRelativeResize="0"/>
          <p:nvPr/>
        </p:nvPicPr>
        <p:blipFill rotWithShape="1">
          <a:blip r:embed="rId3">
            <a:alphaModFix/>
          </a:blip>
          <a:srcRect b="6235" l="17654" r="11412" t="0"/>
          <a:stretch/>
        </p:blipFill>
        <p:spPr>
          <a:xfrm>
            <a:off x="5422487" y="2862063"/>
            <a:ext cx="1454775" cy="1335726"/>
          </a:xfrm>
          <a:prstGeom prst="rect">
            <a:avLst/>
          </a:prstGeom>
          <a:noFill/>
          <a:ln>
            <a:noFill/>
          </a:ln>
        </p:spPr>
      </p:pic>
      <p:pic>
        <p:nvPicPr>
          <p:cNvPr id="128" name="Google Shape;128;p20"/>
          <p:cNvPicPr preferRelativeResize="0"/>
          <p:nvPr/>
        </p:nvPicPr>
        <p:blipFill rotWithShape="1">
          <a:blip r:embed="rId4">
            <a:alphaModFix/>
          </a:blip>
          <a:srcRect b="4613" l="22884" r="12214" t="14591"/>
          <a:stretch/>
        </p:blipFill>
        <p:spPr>
          <a:xfrm>
            <a:off x="3645802" y="2812645"/>
            <a:ext cx="1454800" cy="1358393"/>
          </a:xfrm>
          <a:prstGeom prst="rect">
            <a:avLst/>
          </a:prstGeom>
          <a:noFill/>
          <a:ln>
            <a:noFill/>
          </a:ln>
        </p:spPr>
      </p:pic>
      <p:pic>
        <p:nvPicPr>
          <p:cNvPr id="129" name="Google Shape;129;p20"/>
          <p:cNvPicPr preferRelativeResize="0"/>
          <p:nvPr/>
        </p:nvPicPr>
        <p:blipFill>
          <a:blip r:embed="rId5">
            <a:alphaModFix/>
          </a:blip>
          <a:stretch>
            <a:fillRect/>
          </a:stretch>
        </p:blipFill>
        <p:spPr>
          <a:xfrm>
            <a:off x="192349" y="805625"/>
            <a:ext cx="1649875" cy="4277724"/>
          </a:xfrm>
          <a:prstGeom prst="rect">
            <a:avLst/>
          </a:prstGeom>
          <a:noFill/>
          <a:ln>
            <a:noFill/>
          </a:ln>
        </p:spPr>
      </p:pic>
      <p:pic>
        <p:nvPicPr>
          <p:cNvPr id="130" name="Google Shape;130;p20"/>
          <p:cNvPicPr preferRelativeResize="0"/>
          <p:nvPr/>
        </p:nvPicPr>
        <p:blipFill>
          <a:blip r:embed="rId6">
            <a:alphaModFix/>
          </a:blip>
          <a:stretch>
            <a:fillRect/>
          </a:stretch>
        </p:blipFill>
        <p:spPr>
          <a:xfrm>
            <a:off x="3852213" y="881500"/>
            <a:ext cx="1198185" cy="1187175"/>
          </a:xfrm>
          <a:prstGeom prst="rect">
            <a:avLst/>
          </a:prstGeom>
          <a:noFill/>
          <a:ln>
            <a:noFill/>
          </a:ln>
        </p:spPr>
      </p:pic>
      <p:pic>
        <p:nvPicPr>
          <p:cNvPr id="131" name="Google Shape;131;p20"/>
          <p:cNvPicPr preferRelativeResize="0"/>
          <p:nvPr/>
        </p:nvPicPr>
        <p:blipFill>
          <a:blip r:embed="rId7">
            <a:alphaModFix/>
          </a:blip>
          <a:stretch>
            <a:fillRect/>
          </a:stretch>
        </p:blipFill>
        <p:spPr>
          <a:xfrm>
            <a:off x="5536376" y="833562"/>
            <a:ext cx="1067649" cy="1283050"/>
          </a:xfrm>
          <a:prstGeom prst="rect">
            <a:avLst/>
          </a:prstGeom>
          <a:noFill/>
          <a:ln>
            <a:noFill/>
          </a:ln>
        </p:spPr>
      </p:pic>
      <p:sp>
        <p:nvSpPr>
          <p:cNvPr id="132" name="Google Shape;132;p20"/>
          <p:cNvSpPr txBox="1"/>
          <p:nvPr/>
        </p:nvSpPr>
        <p:spPr>
          <a:xfrm>
            <a:off x="3738200" y="2068675"/>
            <a:ext cx="13650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 Distorted Hard-copy    Chessboard</a:t>
            </a:r>
            <a:r>
              <a:rPr lang="en" sz="1200"/>
              <a:t> </a:t>
            </a:r>
            <a:endParaRPr sz="1200"/>
          </a:p>
        </p:txBody>
      </p:sp>
      <p:sp>
        <p:nvSpPr>
          <p:cNvPr id="133" name="Google Shape;133;p20"/>
          <p:cNvSpPr txBox="1"/>
          <p:nvPr/>
        </p:nvSpPr>
        <p:spPr>
          <a:xfrm>
            <a:off x="5450200" y="2061663"/>
            <a:ext cx="125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Undistorted Hard-Copy Chessboard</a:t>
            </a:r>
            <a:endParaRPr sz="1500"/>
          </a:p>
        </p:txBody>
      </p:sp>
      <p:sp>
        <p:nvSpPr>
          <p:cNvPr id="134" name="Google Shape;134;p20"/>
          <p:cNvSpPr txBox="1"/>
          <p:nvPr/>
        </p:nvSpPr>
        <p:spPr>
          <a:xfrm>
            <a:off x="3617075" y="4196825"/>
            <a:ext cx="145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Distorted Digital Chessboard</a:t>
            </a:r>
            <a:endParaRPr sz="1000"/>
          </a:p>
        </p:txBody>
      </p:sp>
      <p:cxnSp>
        <p:nvCxnSpPr>
          <p:cNvPr id="135" name="Google Shape;135;p20"/>
          <p:cNvCxnSpPr/>
          <p:nvPr/>
        </p:nvCxnSpPr>
        <p:spPr>
          <a:xfrm>
            <a:off x="5071780" y="1480029"/>
            <a:ext cx="422700" cy="51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20"/>
          <p:cNvSpPr txBox="1"/>
          <p:nvPr/>
        </p:nvSpPr>
        <p:spPr>
          <a:xfrm>
            <a:off x="1842225" y="4412825"/>
            <a:ext cx="106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Camera Calibration Flowchart</a:t>
            </a:r>
            <a:endParaRPr sz="1000"/>
          </a:p>
        </p:txBody>
      </p:sp>
      <p:cxnSp>
        <p:nvCxnSpPr>
          <p:cNvPr id="137" name="Google Shape;137;p20"/>
          <p:cNvCxnSpPr/>
          <p:nvPr/>
        </p:nvCxnSpPr>
        <p:spPr>
          <a:xfrm flipH="1" rot="10800000">
            <a:off x="5538591" y="883471"/>
            <a:ext cx="1063200" cy="13800"/>
          </a:xfrm>
          <a:prstGeom prst="straightConnector1">
            <a:avLst/>
          </a:prstGeom>
          <a:noFill/>
          <a:ln cap="flat" cmpd="sng" w="9525">
            <a:solidFill>
              <a:srgbClr val="FF00FF"/>
            </a:solidFill>
            <a:prstDash val="solid"/>
            <a:round/>
            <a:headEnd len="med" w="med" type="none"/>
            <a:tailEnd len="med" w="med" type="none"/>
          </a:ln>
        </p:spPr>
      </p:cxnSp>
      <p:cxnSp>
        <p:nvCxnSpPr>
          <p:cNvPr id="138" name="Google Shape;138;p20"/>
          <p:cNvCxnSpPr/>
          <p:nvPr/>
        </p:nvCxnSpPr>
        <p:spPr>
          <a:xfrm flipH="1" rot="10800000">
            <a:off x="5541328" y="847268"/>
            <a:ext cx="1062600" cy="219000"/>
          </a:xfrm>
          <a:prstGeom prst="straightConnector1">
            <a:avLst/>
          </a:prstGeom>
          <a:noFill/>
          <a:ln cap="flat" cmpd="sng" w="9525">
            <a:solidFill>
              <a:srgbClr val="FF00FF"/>
            </a:solidFill>
            <a:prstDash val="solid"/>
            <a:round/>
            <a:headEnd len="med" w="med" type="none"/>
            <a:tailEnd len="med" w="med" type="none"/>
          </a:ln>
        </p:spPr>
      </p:cxnSp>
      <p:cxnSp>
        <p:nvCxnSpPr>
          <p:cNvPr id="139" name="Google Shape;139;p20"/>
          <p:cNvCxnSpPr/>
          <p:nvPr/>
        </p:nvCxnSpPr>
        <p:spPr>
          <a:xfrm flipH="1" rot="10800000">
            <a:off x="5536401" y="1051623"/>
            <a:ext cx="1067700" cy="11700"/>
          </a:xfrm>
          <a:prstGeom prst="straightConnector1">
            <a:avLst/>
          </a:prstGeom>
          <a:noFill/>
          <a:ln cap="flat" cmpd="sng" w="9525">
            <a:solidFill>
              <a:srgbClr val="0000FF"/>
            </a:solidFill>
            <a:prstDash val="solid"/>
            <a:round/>
            <a:headEnd len="med" w="med" type="none"/>
            <a:tailEnd len="med" w="med" type="none"/>
          </a:ln>
        </p:spPr>
      </p:cxnSp>
      <p:cxnSp>
        <p:nvCxnSpPr>
          <p:cNvPr id="140" name="Google Shape;140;p20"/>
          <p:cNvCxnSpPr/>
          <p:nvPr/>
        </p:nvCxnSpPr>
        <p:spPr>
          <a:xfrm flipH="1" rot="10800000">
            <a:off x="5541328" y="1060317"/>
            <a:ext cx="1057800" cy="217800"/>
          </a:xfrm>
          <a:prstGeom prst="straightConnector1">
            <a:avLst/>
          </a:prstGeom>
          <a:noFill/>
          <a:ln cap="flat" cmpd="sng" w="9525">
            <a:solidFill>
              <a:srgbClr val="0000FF"/>
            </a:solidFill>
            <a:prstDash val="solid"/>
            <a:round/>
            <a:headEnd len="med" w="med" type="none"/>
            <a:tailEnd len="med" w="med" type="none"/>
          </a:ln>
        </p:spPr>
      </p:cxnSp>
      <p:cxnSp>
        <p:nvCxnSpPr>
          <p:cNvPr id="141" name="Google Shape;141;p20"/>
          <p:cNvCxnSpPr/>
          <p:nvPr/>
        </p:nvCxnSpPr>
        <p:spPr>
          <a:xfrm flipH="1" rot="10800000">
            <a:off x="5553659" y="1269417"/>
            <a:ext cx="1040700" cy="8700"/>
          </a:xfrm>
          <a:prstGeom prst="straightConnector1">
            <a:avLst/>
          </a:prstGeom>
          <a:noFill/>
          <a:ln cap="flat" cmpd="sng" w="9525">
            <a:solidFill>
              <a:srgbClr val="38761D"/>
            </a:solidFill>
            <a:prstDash val="solid"/>
            <a:round/>
            <a:headEnd len="med" w="med" type="none"/>
            <a:tailEnd len="med" w="med" type="none"/>
          </a:ln>
        </p:spPr>
      </p:cxnSp>
      <p:cxnSp>
        <p:nvCxnSpPr>
          <p:cNvPr id="142" name="Google Shape;142;p20"/>
          <p:cNvCxnSpPr/>
          <p:nvPr/>
        </p:nvCxnSpPr>
        <p:spPr>
          <a:xfrm flipH="1" rot="10800000">
            <a:off x="5551191" y="1269341"/>
            <a:ext cx="1045800" cy="211800"/>
          </a:xfrm>
          <a:prstGeom prst="straightConnector1">
            <a:avLst/>
          </a:prstGeom>
          <a:noFill/>
          <a:ln cap="flat" cmpd="sng" w="9525">
            <a:solidFill>
              <a:srgbClr val="38761D"/>
            </a:solidFill>
            <a:prstDash val="solid"/>
            <a:round/>
            <a:headEnd len="med" w="med" type="none"/>
            <a:tailEnd len="med" w="med" type="none"/>
          </a:ln>
        </p:spPr>
      </p:cxnSp>
      <p:cxnSp>
        <p:nvCxnSpPr>
          <p:cNvPr id="143" name="Google Shape;143;p20"/>
          <p:cNvCxnSpPr/>
          <p:nvPr/>
        </p:nvCxnSpPr>
        <p:spPr>
          <a:xfrm flipH="1" rot="10800000">
            <a:off x="5556127" y="1481075"/>
            <a:ext cx="1040700" cy="3000"/>
          </a:xfrm>
          <a:prstGeom prst="straightConnector1">
            <a:avLst/>
          </a:prstGeom>
          <a:noFill/>
          <a:ln cap="flat" cmpd="sng" w="9525">
            <a:solidFill>
              <a:srgbClr val="00FF00"/>
            </a:solidFill>
            <a:prstDash val="solid"/>
            <a:round/>
            <a:headEnd len="med" w="med" type="none"/>
            <a:tailEnd len="med" w="med" type="none"/>
          </a:ln>
        </p:spPr>
      </p:cxnSp>
      <p:cxnSp>
        <p:nvCxnSpPr>
          <p:cNvPr id="144" name="Google Shape;144;p20"/>
          <p:cNvCxnSpPr/>
          <p:nvPr/>
        </p:nvCxnSpPr>
        <p:spPr>
          <a:xfrm flipH="1" rot="10800000">
            <a:off x="5553659" y="1481245"/>
            <a:ext cx="1038000" cy="208800"/>
          </a:xfrm>
          <a:prstGeom prst="straightConnector1">
            <a:avLst/>
          </a:prstGeom>
          <a:noFill/>
          <a:ln cap="flat" cmpd="sng" w="9525">
            <a:solidFill>
              <a:srgbClr val="00FF00"/>
            </a:solidFill>
            <a:prstDash val="solid"/>
            <a:round/>
            <a:headEnd len="med" w="med" type="none"/>
            <a:tailEnd len="med" w="med" type="none"/>
          </a:ln>
        </p:spPr>
      </p:cxnSp>
      <p:cxnSp>
        <p:nvCxnSpPr>
          <p:cNvPr id="145" name="Google Shape;145;p20"/>
          <p:cNvCxnSpPr/>
          <p:nvPr/>
        </p:nvCxnSpPr>
        <p:spPr>
          <a:xfrm>
            <a:off x="5561054" y="1695924"/>
            <a:ext cx="1020900" cy="0"/>
          </a:xfrm>
          <a:prstGeom prst="straightConnector1">
            <a:avLst/>
          </a:prstGeom>
          <a:noFill/>
          <a:ln cap="flat" cmpd="sng" w="9525">
            <a:solidFill>
              <a:srgbClr val="FFFF00"/>
            </a:solidFill>
            <a:prstDash val="solid"/>
            <a:round/>
            <a:headEnd len="med" w="med" type="none"/>
            <a:tailEnd len="med" w="med" type="none"/>
          </a:ln>
        </p:spPr>
      </p:cxnSp>
      <p:cxnSp>
        <p:nvCxnSpPr>
          <p:cNvPr id="146" name="Google Shape;146;p20"/>
          <p:cNvCxnSpPr/>
          <p:nvPr/>
        </p:nvCxnSpPr>
        <p:spPr>
          <a:xfrm flipH="1" rot="10800000">
            <a:off x="5551191" y="1695793"/>
            <a:ext cx="1040700" cy="206100"/>
          </a:xfrm>
          <a:prstGeom prst="straightConnector1">
            <a:avLst/>
          </a:prstGeom>
          <a:noFill/>
          <a:ln cap="flat" cmpd="sng" w="9525">
            <a:solidFill>
              <a:srgbClr val="FFFF00"/>
            </a:solidFill>
            <a:prstDash val="solid"/>
            <a:round/>
            <a:headEnd len="med" w="med" type="none"/>
            <a:tailEnd len="med" w="med" type="none"/>
          </a:ln>
        </p:spPr>
      </p:cxnSp>
      <p:cxnSp>
        <p:nvCxnSpPr>
          <p:cNvPr id="147" name="Google Shape;147;p20"/>
          <p:cNvCxnSpPr/>
          <p:nvPr/>
        </p:nvCxnSpPr>
        <p:spPr>
          <a:xfrm flipH="1" rot="10800000">
            <a:off x="5561054" y="1901773"/>
            <a:ext cx="1035600" cy="6000"/>
          </a:xfrm>
          <a:prstGeom prst="straightConnector1">
            <a:avLst/>
          </a:prstGeom>
          <a:noFill/>
          <a:ln cap="flat" cmpd="sng" w="9525">
            <a:solidFill>
              <a:srgbClr val="E69138"/>
            </a:solidFill>
            <a:prstDash val="solid"/>
            <a:round/>
            <a:headEnd len="med" w="med" type="none"/>
            <a:tailEnd len="med" w="med" type="none"/>
          </a:ln>
        </p:spPr>
      </p:cxnSp>
      <p:cxnSp>
        <p:nvCxnSpPr>
          <p:cNvPr id="148" name="Google Shape;148;p20"/>
          <p:cNvCxnSpPr/>
          <p:nvPr/>
        </p:nvCxnSpPr>
        <p:spPr>
          <a:xfrm flipH="1" rot="10800000">
            <a:off x="5551191" y="1907817"/>
            <a:ext cx="1045500" cy="197100"/>
          </a:xfrm>
          <a:prstGeom prst="straightConnector1">
            <a:avLst/>
          </a:prstGeom>
          <a:noFill/>
          <a:ln cap="flat" cmpd="sng" w="9525">
            <a:solidFill>
              <a:srgbClr val="E69138"/>
            </a:solidFill>
            <a:prstDash val="solid"/>
            <a:round/>
            <a:headEnd len="med" w="med" type="none"/>
            <a:tailEnd len="med" w="med" type="none"/>
          </a:ln>
        </p:spPr>
      </p:cxnSp>
      <p:cxnSp>
        <p:nvCxnSpPr>
          <p:cNvPr id="149" name="Google Shape;149;p20"/>
          <p:cNvCxnSpPr/>
          <p:nvPr/>
        </p:nvCxnSpPr>
        <p:spPr>
          <a:xfrm flipH="1" rot="10800000">
            <a:off x="5561061" y="2106062"/>
            <a:ext cx="1035600" cy="87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nvSpPr>
        <p:spPr>
          <a:xfrm>
            <a:off x="0" y="0"/>
            <a:ext cx="862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Procedure for Undistortion Algorithm</a:t>
            </a:r>
            <a:endParaRPr/>
          </a:p>
        </p:txBody>
      </p:sp>
      <p:pic>
        <p:nvPicPr>
          <p:cNvPr id="155" name="Google Shape;155;p21"/>
          <p:cNvPicPr preferRelativeResize="0"/>
          <p:nvPr/>
        </p:nvPicPr>
        <p:blipFill rotWithShape="1">
          <a:blip r:embed="rId3">
            <a:alphaModFix/>
          </a:blip>
          <a:srcRect b="6924" l="16338" r="0" t="0"/>
          <a:stretch/>
        </p:blipFill>
        <p:spPr>
          <a:xfrm>
            <a:off x="3784104" y="1507888"/>
            <a:ext cx="2090000" cy="1743974"/>
          </a:xfrm>
          <a:prstGeom prst="rect">
            <a:avLst/>
          </a:prstGeom>
          <a:noFill/>
          <a:ln>
            <a:noFill/>
          </a:ln>
        </p:spPr>
      </p:pic>
      <p:pic>
        <p:nvPicPr>
          <p:cNvPr id="156" name="Google Shape;156;p21"/>
          <p:cNvPicPr preferRelativeResize="0"/>
          <p:nvPr/>
        </p:nvPicPr>
        <p:blipFill rotWithShape="1">
          <a:blip r:embed="rId4">
            <a:alphaModFix/>
          </a:blip>
          <a:srcRect b="0" l="17877" r="0" t="0"/>
          <a:stretch/>
        </p:blipFill>
        <p:spPr>
          <a:xfrm>
            <a:off x="6398550" y="1507888"/>
            <a:ext cx="2016100" cy="1743975"/>
          </a:xfrm>
          <a:prstGeom prst="rect">
            <a:avLst/>
          </a:prstGeom>
          <a:noFill/>
          <a:ln>
            <a:noFill/>
          </a:ln>
        </p:spPr>
      </p:pic>
      <p:pic>
        <p:nvPicPr>
          <p:cNvPr id="157" name="Google Shape;157;p21"/>
          <p:cNvPicPr preferRelativeResize="0"/>
          <p:nvPr/>
        </p:nvPicPr>
        <p:blipFill>
          <a:blip r:embed="rId5">
            <a:alphaModFix/>
          </a:blip>
          <a:stretch>
            <a:fillRect/>
          </a:stretch>
        </p:blipFill>
        <p:spPr>
          <a:xfrm>
            <a:off x="604274" y="615600"/>
            <a:ext cx="1457700" cy="4482424"/>
          </a:xfrm>
          <a:prstGeom prst="rect">
            <a:avLst/>
          </a:prstGeom>
          <a:noFill/>
          <a:ln>
            <a:noFill/>
          </a:ln>
        </p:spPr>
      </p:pic>
      <p:sp>
        <p:nvSpPr>
          <p:cNvPr id="158" name="Google Shape;158;p21"/>
          <p:cNvSpPr txBox="1"/>
          <p:nvPr/>
        </p:nvSpPr>
        <p:spPr>
          <a:xfrm>
            <a:off x="7632000" y="4743300"/>
            <a:ext cx="151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(Justin)</a:t>
            </a:r>
            <a:endParaRPr/>
          </a:p>
        </p:txBody>
      </p:sp>
      <p:sp>
        <p:nvSpPr>
          <p:cNvPr id="159" name="Google Shape;159;p21"/>
          <p:cNvSpPr txBox="1"/>
          <p:nvPr/>
        </p:nvSpPr>
        <p:spPr>
          <a:xfrm>
            <a:off x="3784100" y="3358388"/>
            <a:ext cx="209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Training image with radial distortion</a:t>
            </a:r>
            <a:endParaRPr sz="1000"/>
          </a:p>
        </p:txBody>
      </p:sp>
      <p:sp>
        <p:nvSpPr>
          <p:cNvPr id="160" name="Google Shape;160;p21"/>
          <p:cNvSpPr txBox="1"/>
          <p:nvPr/>
        </p:nvSpPr>
        <p:spPr>
          <a:xfrm>
            <a:off x="6398550" y="3358388"/>
            <a:ext cx="209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Undistorted </a:t>
            </a:r>
            <a:r>
              <a:rPr lang="en" sz="1000"/>
              <a:t>training</a:t>
            </a:r>
            <a:r>
              <a:rPr lang="en" sz="1000"/>
              <a:t> image after application of transformation map</a:t>
            </a:r>
            <a:endParaRPr sz="1000"/>
          </a:p>
        </p:txBody>
      </p:sp>
      <p:cxnSp>
        <p:nvCxnSpPr>
          <p:cNvPr id="161" name="Google Shape;161;p21"/>
          <p:cNvCxnSpPr>
            <a:stCxn id="155" idx="3"/>
            <a:endCxn id="156" idx="1"/>
          </p:cNvCxnSpPr>
          <p:nvPr/>
        </p:nvCxnSpPr>
        <p:spPr>
          <a:xfrm>
            <a:off x="5874104" y="2379875"/>
            <a:ext cx="524400" cy="0"/>
          </a:xfrm>
          <a:prstGeom prst="straightConnector1">
            <a:avLst/>
          </a:prstGeom>
          <a:noFill/>
          <a:ln cap="flat" cmpd="sng" w="9525">
            <a:solidFill>
              <a:schemeClr val="dk2"/>
            </a:solidFill>
            <a:prstDash val="solid"/>
            <a:round/>
            <a:headEnd len="med" w="med" type="none"/>
            <a:tailEnd len="med" w="med" type="triangle"/>
          </a:ln>
        </p:spPr>
      </p:cxnSp>
      <p:sp>
        <p:nvSpPr>
          <p:cNvPr id="162" name="Google Shape;162;p21"/>
          <p:cNvSpPr txBox="1"/>
          <p:nvPr/>
        </p:nvSpPr>
        <p:spPr>
          <a:xfrm>
            <a:off x="2109425" y="4378650"/>
            <a:ext cx="1117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Flowchart for Undistortion Algorithm</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